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93" r:id="rId5"/>
    <p:sldId id="278" r:id="rId6"/>
    <p:sldId id="294" r:id="rId7"/>
    <p:sldId id="288" r:id="rId8"/>
    <p:sldId id="296" r:id="rId9"/>
    <p:sldId id="486" r:id="rId10"/>
    <p:sldId id="487" r:id="rId11"/>
    <p:sldId id="488" r:id="rId12"/>
    <p:sldId id="489" r:id="rId13"/>
    <p:sldId id="491" r:id="rId14"/>
    <p:sldId id="290" r:id="rId15"/>
    <p:sldId id="492" r:id="rId16"/>
    <p:sldId id="274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" initials="JB" lastIdx="5" clrIdx="0"/>
  <p:cmAuthor id="7" name="js" initials="js" lastIdx="12" clrIdx="7"/>
  <p:cmAuthor id="1" name="P-BCH-5220869" initials="P" lastIdx="4" clrIdx="1"/>
  <p:cmAuthor id="8" name="CHARPENTIER Charlotte" initials="CC" lastIdx="10" clrIdx="8"/>
  <p:cmAuthor id="2" name="Lenovo" initials="L" lastIdx="2" clrIdx="2"/>
  <p:cmAuthor id="9" name="DE TRUCHIS Pierre" initials="DTP" lastIdx="6" clrIdx="9"/>
  <p:cmAuthor id="3" name="540704" initials="5" lastIdx="27" clrIdx="3"/>
  <p:cmAuthor id="10" name="LAMBERT Sidonie" initials="LS" lastIdx="9" clrIdx="10"/>
  <p:cmAuthor id="4" name="Roland LANDMAN" initials="RL" lastIdx="4" clrIdx="4"/>
  <p:cmAuthor id="5" name="roland landman" initials="rl" lastIdx="24" clrIdx="5"/>
  <p:cmAuthor id="6" name="Lambert Assoumou" initials="LA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C8"/>
    <a:srgbClr val="FBD9BD"/>
    <a:srgbClr val="FCD6B6"/>
    <a:srgbClr val="E80000"/>
    <a:srgbClr val="E8303B"/>
    <a:srgbClr val="FF3B3B"/>
    <a:srgbClr val="47AAC5"/>
    <a:srgbClr val="CCECFF"/>
    <a:srgbClr val="FF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4418" autoAdjust="0"/>
  </p:normalViewPr>
  <p:slideViewPr>
    <p:cSldViewPr snapToGrid="0" snapToObjects="1">
      <p:cViewPr varScale="1">
        <p:scale>
          <a:sx n="73" d="100"/>
          <a:sy n="73" d="100"/>
        </p:scale>
        <p:origin x="17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363"/>
    </p:cViewPr>
  </p:sorterViewPr>
  <p:notesViewPr>
    <p:cSldViewPr snapToGrid="0" snapToObjects="1">
      <p:cViewPr varScale="1">
        <p:scale>
          <a:sx n="70" d="100"/>
          <a:sy n="70" d="100"/>
        </p:scale>
        <p:origin x="3062" y="34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9F57-BC31-4BF2-AABD-F99E53F2763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118A1-302B-4403-A69B-72028B4575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0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8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118A1-302B-4403-A69B-72028B457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24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11120-EFCB-45AE-A431-9A527E01A4B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3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5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60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5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1120-EFCB-45AE-A431-9A527E01A4B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52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11120-EFCB-45AE-A431-9A527E01A4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2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u="sng" kern="1200" dirty="0">
              <a:solidFill>
                <a:schemeClr val="accent3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0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19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69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8A1-302B-4403-A69B-72028B4575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1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11120-EFCB-45AE-A431-9A527E01A4B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2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rs.f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066728"/>
              </p:ext>
            </p:extLst>
          </p:nvPr>
        </p:nvGraphicFramePr>
        <p:xfrm>
          <a:off x="579121" y="1068946"/>
          <a:ext cx="10881360" cy="402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7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8900">
                <a:tc>
                  <a:txBody>
                    <a:bodyPr/>
                    <a:lstStyle/>
                    <a:p>
                      <a:endParaRPr lang="fr-FR" sz="2400" dirty="0">
                        <a:latin typeface="Franklin Gothic Book" panose="020B0503020102020204" pitchFamily="34" charset="0"/>
                      </a:endParaRP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 D /7</a:t>
                      </a:r>
                    </a:p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= 318</a:t>
                      </a:r>
                      <a:endParaRPr lang="fr-FR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760" marR="6760" marT="50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7 D /7</a:t>
                      </a:r>
                    </a:p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fr-FR" sz="2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= 318</a:t>
                      </a:r>
                      <a:endParaRPr lang="fr-FR" sz="2000" b="1" i="0" u="none" strike="noStrike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760" marR="6760" marT="509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r>
                        <a:rPr lang="en-US" sz="2400" b="1" cap="small" baseline="0" noProof="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Virological non-response</a:t>
                      </a: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121237" marR="12123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>
                        <a:latin typeface="Franklin Gothic Book" panose="020B0503020102020204" pitchFamily="34" charset="0"/>
                      </a:endParaRPr>
                    </a:p>
                  </a:txBody>
                  <a:tcPr marL="121237" marR="121237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r>
                        <a:rPr lang="en-US" sz="2400" baseline="0" noProof="0" dirty="0">
                          <a:latin typeface="Franklin Gothic Book" panose="020B0503020102020204" pitchFamily="34" charset="0"/>
                        </a:rPr>
                        <a:t>Confirmed VL &gt; 50c/mL</a:t>
                      </a:r>
                      <a:endParaRPr lang="en-US" sz="2400" noProof="0" dirty="0">
                        <a:latin typeface="Franklin Gothic Book" panose="020B0503020102020204" pitchFamily="34" charset="0"/>
                      </a:endParaRP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21237" marR="12123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237" marR="12123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814"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b="1" cap="small" baseline="0" noProof="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sz="2400" b="1" cap="small" baseline="0" noProof="0" dirty="0" err="1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virological</a:t>
                      </a:r>
                      <a:r>
                        <a:rPr lang="en-US" sz="2400" b="1" cap="small" baseline="0" noProof="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failure data</a:t>
                      </a:r>
                    </a:p>
                  </a:txBody>
                  <a:tcPr marL="121237" marR="121237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Franklin Gothic Book" panose="020B0503020102020204" pitchFamily="34" charset="0"/>
                        </a:rPr>
                        <a:t>Death</a:t>
                      </a: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 2*</a:t>
                      </a:r>
                    </a:p>
                  </a:txBody>
                  <a:tcPr marL="121237" marR="12123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237" marR="12123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Franklin Gothic Book" panose="020B0503020102020204" pitchFamily="34" charset="0"/>
                        </a:rPr>
                        <a:t>Discontinuation </a:t>
                      </a:r>
                      <a:r>
                        <a:rPr lang="en-US" sz="240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because</a:t>
                      </a:r>
                      <a:r>
                        <a:rPr lang="en-US" sz="2400" baseline="0" noProof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of</a:t>
                      </a:r>
                      <a:r>
                        <a:rPr lang="en-US" sz="2400" noProof="0" dirty="0">
                          <a:solidFill>
                            <a:schemeClr val="accent2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2400" baseline="0" noProof="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</a:rPr>
                        <a:t>AE</a:t>
                      </a:r>
                      <a:endParaRPr lang="en-US" sz="2400" noProof="0" dirty="0">
                        <a:latin typeface="Franklin Gothic Book" panose="020B0503020102020204" pitchFamily="34" charset="0"/>
                      </a:endParaRP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1**</a:t>
                      </a:r>
                    </a:p>
                  </a:txBody>
                  <a:tcPr marL="121237" marR="12123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237" marR="12123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814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Franklin Gothic Book" panose="020B0503020102020204" pitchFamily="34" charset="0"/>
                        </a:rPr>
                        <a:t>Lost to follow-up</a:t>
                      </a: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237" marR="12123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237" marR="12123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791">
                <a:tc>
                  <a:txBody>
                    <a:bodyPr/>
                    <a:lstStyle/>
                    <a:p>
                      <a:r>
                        <a:rPr lang="en-US" sz="2400" noProof="0" dirty="0">
                          <a:latin typeface="Franklin Gothic Book" panose="020B0503020102020204" pitchFamily="34" charset="0"/>
                        </a:rPr>
                        <a:t>Patient decision</a:t>
                      </a: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1237" marR="121237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1237" marR="121237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32115" y="5539196"/>
            <a:ext cx="9985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* </a:t>
            </a:r>
            <a:r>
              <a:rPr lang="en-US" sz="1600" dirty="0">
                <a:latin typeface="Franklin Gothic Book"/>
                <a:cs typeface="Arial" panose="020B0604020202020204" pitchFamily="34" charset="0"/>
              </a:rPr>
              <a:t>Cause of death: sudden cardiac death (1), pulmonary cancer (1) </a:t>
            </a: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** Discontinuation for AE: depression </a:t>
            </a:r>
            <a:endParaRPr lang="en-US" sz="1600" dirty="0">
              <a:latin typeface="Franklin Gothic Book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89347" y="133042"/>
            <a:ext cx="10719819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 - </a:t>
            </a:r>
            <a:r>
              <a:rPr lang="en-US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Treatment failure at W48</a:t>
            </a:r>
          </a:p>
        </p:txBody>
      </p:sp>
    </p:spTree>
    <p:extLst>
      <p:ext uri="{BB962C8B-B14F-4D97-AF65-F5344CB8AC3E}">
        <p14:creationId xmlns:p14="http://schemas.microsoft.com/office/powerpoint/2010/main" val="401711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 noGrp="1"/>
          </p:cNvSpPr>
          <p:nvPr>
            <p:ph type="title"/>
          </p:nvPr>
        </p:nvSpPr>
        <p:spPr>
          <a:xfrm>
            <a:off x="750459" y="-107499"/>
            <a:ext cx="10691084" cy="6082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 - </a:t>
            </a:r>
            <a:r>
              <a:rPr lang="fr-FR" sz="3200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Confirmed</a:t>
            </a:r>
            <a:r>
              <a:rPr lang="fr-FR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virological </a:t>
            </a:r>
            <a:r>
              <a:rPr lang="fr-FR" sz="3200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failures</a:t>
            </a:r>
            <a:endParaRPr lang="fr-FR" sz="3200" dirty="0">
              <a:solidFill>
                <a:srgbClr val="E8303B"/>
              </a:solidFill>
              <a:effectLst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87316"/>
              </p:ext>
            </p:extLst>
          </p:nvPr>
        </p:nvGraphicFramePr>
        <p:xfrm>
          <a:off x="117988" y="394483"/>
          <a:ext cx="11661057" cy="549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9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889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990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728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2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0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47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9941"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Arm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ARV regimen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Time  of VF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Suspected VF</a:t>
                      </a:r>
                      <a:r>
                        <a:rPr lang="en-US" sz="1050" baseline="0" noProof="0" dirty="0">
                          <a:latin typeface="Franklin Gothic Book" panose="020B0503020102020204" pitchFamily="34" charset="0"/>
                        </a:rPr>
                        <a:t> /Confirmed VF</a:t>
                      </a:r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 (c/mL)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Adequate plasma drug level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RAM* to current treatment  in </a:t>
                      </a:r>
                      <a:r>
                        <a:rPr lang="en-US" sz="1050" noProof="0" dirty="0" err="1">
                          <a:latin typeface="Franklin Gothic Book" panose="020B0503020102020204" pitchFamily="34" charset="0"/>
                        </a:rPr>
                        <a:t>PBMC</a:t>
                      </a:r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 at baseline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RAM*to current treatment at failure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Susceptibility ** to current treatment at failure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Modification of strategy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noProof="0" dirty="0">
                          <a:latin typeface="Franklin Gothic Book" panose="020B0503020102020204" pitchFamily="34" charset="0"/>
                        </a:rPr>
                        <a:t>Modification of treatment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Virological outcome </a:t>
                      </a:r>
                      <a:r>
                        <a:rPr lang="en-US" sz="1050" b="1" u="none" strike="noStrike" noProof="0" dirty="0" err="1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VL</a:t>
                      </a:r>
                      <a:r>
                        <a:rPr lang="en-US" sz="1050" b="1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&lt; 50 c/mL at last visit</a:t>
                      </a:r>
                      <a:endParaRPr lang="en-US" sz="1050" b="1" noProof="0" dirty="0">
                        <a:latin typeface="Franklin Gothic Book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61">
                <a:tc rowSpan="6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 D</a:t>
                      </a:r>
                      <a:r>
                        <a:rPr lang="fr-FR" sz="1050" b="1" baseline="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/7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TDF+FTC+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W12</a:t>
                      </a:r>
                      <a:r>
                        <a:rPr lang="fr-FR" sz="1200" b="1" u="none" strike="noStrike" dirty="0"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200" b="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VL=83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=91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TDF+FTC+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W12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VL=713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=69700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RT:M184I, E138K, Y188L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  to 3TC/FTC, RPV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81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TAF+FTC+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EVG</a:t>
                      </a:r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/c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W24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VL=736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=1710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TAF+FTC+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EVG</a:t>
                      </a:r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/c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W36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VL=393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81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TDF+FTC+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W36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VL=69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=129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NOT </a:t>
                      </a:r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DONE</a:t>
                      </a:r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RT: M184V, E138K, V179I, H221Y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 to 3TC/FTC, RPV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ABC+3TC+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RAL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W48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VL=331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=230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RT: M184I; </a:t>
                      </a:r>
                    </a:p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INT: N155H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 to ABC, 3TC/FTC, RAL</a:t>
                      </a:r>
                      <a:endParaRPr lang="fr-FR" sz="1200" dirty="0">
                        <a:solidFill>
                          <a:srgbClr val="C00000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661">
                <a:tc rowSpan="4">
                  <a:txBody>
                    <a:bodyPr/>
                    <a:lstStyle/>
                    <a:p>
                      <a:r>
                        <a:rPr lang="fr-FR" sz="105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7 D/7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TDF+FTC+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W36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VL=60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=229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 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NAmp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ABC+3TC+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DTG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VL=432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 (INT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NAmp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) </a:t>
                      </a:r>
                    </a:p>
                    <a:p>
                      <a:endParaRPr lang="fr-FR" sz="12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TDF+FTC+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W48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VL=1502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=963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66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ABC+3TC+</a:t>
                      </a:r>
                      <a:r>
                        <a:rPr lang="fr-FR" sz="1200" b="1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W48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VL=62</a:t>
                      </a:r>
                    </a:p>
                    <a:p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VLc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=105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RT: K101E/K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C00000"/>
                          </a:solidFill>
                          <a:latin typeface="Franklin Gothic Book" panose="020B0503020102020204" pitchFamily="34" charset="0"/>
                        </a:rPr>
                        <a:t>R to RPV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NO (52 c/</a:t>
                      </a:r>
                      <a:r>
                        <a:rPr lang="fr-FR" sz="1200" dirty="0" err="1">
                          <a:latin typeface="Franklin Gothic Book" panose="020B0503020102020204" pitchFamily="34" charset="0"/>
                        </a:rPr>
                        <a:t>mL</a:t>
                      </a:r>
                      <a:r>
                        <a:rPr lang="fr-FR" sz="1200" dirty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7988" y="5857591"/>
            <a:ext cx="122661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* Sanger sequencing</a:t>
            </a:r>
            <a:endParaRPr lang="fr-FR" sz="900" dirty="0"/>
          </a:p>
        </p:txBody>
      </p:sp>
      <p:sp>
        <p:nvSpPr>
          <p:cNvPr id="4" name="Rectangle 3"/>
          <p:cNvSpPr/>
          <p:nvPr/>
        </p:nvSpPr>
        <p:spPr>
          <a:xfrm>
            <a:off x="1344606" y="5858498"/>
            <a:ext cx="572624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* * resistance associated mutations According to ANRS algorithm - http://www.hivfrenchresistance.org/index.html</a:t>
            </a:r>
            <a:endParaRPr lang="fr-FR" sz="900" dirty="0"/>
          </a:p>
        </p:txBody>
      </p:sp>
      <p:sp>
        <p:nvSpPr>
          <p:cNvPr id="7" name="Rectangle 6"/>
          <p:cNvSpPr/>
          <p:nvPr/>
        </p:nvSpPr>
        <p:spPr>
          <a:xfrm>
            <a:off x="7070854" y="5873002"/>
            <a:ext cx="9845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S : susceptibility</a:t>
            </a:r>
            <a:endParaRPr lang="fr-FR" sz="900" dirty="0"/>
          </a:p>
        </p:txBody>
      </p:sp>
      <p:sp>
        <p:nvSpPr>
          <p:cNvPr id="8" name="Rectangle 7"/>
          <p:cNvSpPr/>
          <p:nvPr/>
        </p:nvSpPr>
        <p:spPr>
          <a:xfrm>
            <a:off x="10097634" y="5875437"/>
            <a:ext cx="9957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NR : not relevant</a:t>
            </a:r>
            <a:endParaRPr lang="fr-FR" sz="900" dirty="0"/>
          </a:p>
        </p:txBody>
      </p:sp>
      <p:sp>
        <p:nvSpPr>
          <p:cNvPr id="9" name="Rectangle 8"/>
          <p:cNvSpPr/>
          <p:nvPr/>
        </p:nvSpPr>
        <p:spPr>
          <a:xfrm>
            <a:off x="8966435" y="5875437"/>
            <a:ext cx="12057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err="1">
                <a:latin typeface="Franklin Gothic Book" panose="020B0503020102020204" pitchFamily="34" charset="0"/>
              </a:rPr>
              <a:t>NAmp</a:t>
            </a:r>
            <a:r>
              <a:rPr lang="en-US" sz="900" dirty="0">
                <a:latin typeface="Franklin Gothic Book" panose="020B0503020102020204" pitchFamily="34" charset="0"/>
              </a:rPr>
              <a:t> : not amplified</a:t>
            </a:r>
            <a:endParaRPr lang="fr-FR" sz="900" dirty="0"/>
          </a:p>
        </p:txBody>
      </p:sp>
      <p:sp>
        <p:nvSpPr>
          <p:cNvPr id="10" name="Rectangle 9"/>
          <p:cNvSpPr/>
          <p:nvPr/>
        </p:nvSpPr>
        <p:spPr>
          <a:xfrm>
            <a:off x="8030803" y="5875437"/>
            <a:ext cx="85472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Franklin Gothic Book" panose="020B0503020102020204" pitchFamily="34" charset="0"/>
              </a:rPr>
              <a:t>R : resistance</a:t>
            </a:r>
            <a:endParaRPr lang="fr-FR" sz="9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C0DD28A-8D22-44CD-96DC-BBBA959F2BEA}"/>
              </a:ext>
            </a:extLst>
          </p:cNvPr>
          <p:cNvSpPr/>
          <p:nvPr/>
        </p:nvSpPr>
        <p:spPr>
          <a:xfrm>
            <a:off x="768871" y="901830"/>
            <a:ext cx="1122186" cy="498754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C3F7A82-CA30-4165-8E79-9BC6B0D14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383" y="883699"/>
            <a:ext cx="1981141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5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1516084" y="36611"/>
            <a:ext cx="8520112" cy="4516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defRPr/>
            </a:pPr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Occurrence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of viral 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lips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177998"/>
              </p:ext>
            </p:extLst>
          </p:nvPr>
        </p:nvGraphicFramePr>
        <p:xfrm>
          <a:off x="7829293" y="450780"/>
          <a:ext cx="4119658" cy="1537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4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14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>
                          <a:latin typeface="Franklin Gothic Book" panose="020B0503020102020204" pitchFamily="34" charset="0"/>
                        </a:rPr>
                        <a:t>W0</a:t>
                      </a:r>
                      <a:endParaRPr lang="en-US" sz="2000" b="1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>
                          <a:latin typeface="Franklin Gothic Book" panose="020B0503020102020204" pitchFamily="34" charset="0"/>
                        </a:rPr>
                        <a:t>After </a:t>
                      </a:r>
                      <a:r>
                        <a:rPr lang="en-US" sz="2000" b="1" noProof="0" dirty="0" err="1">
                          <a:latin typeface="Franklin Gothic Book" panose="020B0503020102020204" pitchFamily="34" charset="0"/>
                        </a:rPr>
                        <a:t>W0</a:t>
                      </a:r>
                      <a:endParaRPr lang="en-US" sz="2000" b="1" noProof="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4 D/ 7 </a:t>
                      </a: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</a:rPr>
                        <a:t>13</a:t>
                      </a:r>
                      <a:endParaRPr lang="en-US" sz="18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21920" marR="12192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01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Franklin Gothic Book" panose="020B0503020102020204" pitchFamily="34" charset="0"/>
                        </a:rPr>
                        <a:t> 7 D/ 7 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4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17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159552" y="3594699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statistical difference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4D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/7 and </a:t>
            </a:r>
            <a:r>
              <a:rPr kumimoji="0" lang="en-US" sz="1600" b="1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7D</a:t>
            </a:r>
            <a:r>
              <a:rPr kumimoji="0" lang="en-US" sz="16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/7 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843617"/>
              </p:ext>
            </p:extLst>
          </p:nvPr>
        </p:nvGraphicFramePr>
        <p:xfrm>
          <a:off x="609600" y="3726021"/>
          <a:ext cx="10972800" cy="2743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4" y="647493"/>
            <a:ext cx="7971561" cy="50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1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Espace réservé du contenu 2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/>
        </p:blipFill>
        <p:spPr>
          <a:xfrm>
            <a:off x="85400" y="1233348"/>
            <a:ext cx="7433000" cy="4391303"/>
          </a:xfr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914399" y="0"/>
            <a:ext cx="10561983" cy="6675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defRPr/>
            </a:pPr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n-US" sz="3200" cap="all" dirty="0">
                <a:solidFill>
                  <a:srgbClr val="E80000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Median </a:t>
            </a:r>
            <a:r>
              <a:rPr lang="en-US" sz="3200" noProof="0" dirty="0">
                <a:solidFill>
                  <a:srgbClr val="E80000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hanges between baseline and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W48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4668" y="5683437"/>
            <a:ext cx="244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*p-value&lt;0.05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76887" y="1458051"/>
            <a:ext cx="423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*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54" y="1068456"/>
            <a:ext cx="2227245" cy="71846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16200000">
            <a:off x="-597640" y="2469961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Franklin Gothic Book"/>
              </a:rPr>
              <a:t>Delta W48-baseline</a:t>
            </a:r>
          </a:p>
        </p:txBody>
      </p:sp>
      <p:sp>
        <p:nvSpPr>
          <p:cNvPr id="3" name="ZoneTexte 2"/>
          <p:cNvSpPr txBox="1"/>
          <p:nvPr/>
        </p:nvSpPr>
        <p:spPr>
          <a:xfrm rot="16200000">
            <a:off x="7774174" y="1602256"/>
            <a:ext cx="1436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98" y="817530"/>
            <a:ext cx="2353666" cy="261518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613298" y="571177"/>
            <a:ext cx="1673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Franklin Gothic Book"/>
              </a:rPr>
              <a:t>Delta W48-baseline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447" y="3542526"/>
            <a:ext cx="1864110" cy="24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3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5613094"/>
              </p:ext>
            </p:extLst>
          </p:nvPr>
        </p:nvGraphicFramePr>
        <p:xfrm>
          <a:off x="837122" y="1948070"/>
          <a:ext cx="10546495" cy="3513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6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270">
                <a:tc>
                  <a:txBody>
                    <a:bodyPr/>
                    <a:lstStyle/>
                    <a:p>
                      <a:endParaRPr lang="fr-FR" sz="20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noProof="0" dirty="0" err="1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4D</a:t>
                      </a:r>
                      <a:r>
                        <a:rPr lang="en-US" sz="1800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u="none" strike="noStrike" baseline="0" noProof="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/ 7</a:t>
                      </a:r>
                    </a:p>
                    <a:p>
                      <a:pPr algn="ctr" rtl="0" fontAlgn="ctr"/>
                      <a:r>
                        <a:rPr lang="en-US" sz="1800" b="1" u="none" strike="noStrike" baseline="0" noProof="0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n=318</a:t>
                      </a:r>
                      <a:endParaRPr lang="en-US" sz="1800" b="1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6760" marR="6760" marT="5099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7D / 7</a:t>
                      </a:r>
                    </a:p>
                    <a:p>
                      <a:pPr algn="ctr" rtl="0" fontAlgn="ctr"/>
                      <a:r>
                        <a:rPr lang="fr-FR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Franklin Gothic Book" panose="020B0503020102020204" pitchFamily="34" charset="0"/>
                          <a:cs typeface="Arial" panose="020B0604020202020204" pitchFamily="34" charset="0"/>
                        </a:rPr>
                        <a:t>n=318</a:t>
                      </a:r>
                    </a:p>
                  </a:txBody>
                  <a:tcPr marL="6760" marR="6760" marT="509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2000" b="1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 marL="6760" marR="6760" marT="5099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30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All adverse</a:t>
                      </a:r>
                      <a:r>
                        <a:rPr lang="en-US" sz="1800" b="1" baseline="0" noProof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 events (%)</a:t>
                      </a:r>
                      <a:endParaRPr lang="en-US" sz="1800" b="1" noProof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Franklin Gothic Book" panose="020B0503020102020204" pitchFamily="34" charset="0"/>
                        </a:rPr>
                        <a:t>72.3%</a:t>
                      </a:r>
                      <a:endParaRPr lang="en-US" sz="1800" b="1" noProof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73.9%</a:t>
                      </a:r>
                      <a:endParaRPr lang="fr-FR" sz="18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0.721</a:t>
                      </a: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3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AE grade 3/4* (%)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Franklin Gothic Book" panose="020B0503020102020204" pitchFamily="34" charset="0"/>
                        </a:rPr>
                        <a:t>7.9%</a:t>
                      </a:r>
                      <a:endParaRPr lang="en-US" sz="1800" b="1" noProof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9.4%</a:t>
                      </a:r>
                      <a:endParaRPr lang="fr-FR" sz="18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0.594</a:t>
                      </a: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091">
                <a:tc>
                  <a:txBody>
                    <a:bodyPr/>
                    <a:lstStyle/>
                    <a:p>
                      <a:r>
                        <a:rPr lang="en-US" sz="1800" b="1" noProof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Death (n)</a:t>
                      </a:r>
                      <a:endParaRPr lang="en-US" sz="1800" b="1" noProof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Franklin Gothic Book" panose="020B0503020102020204" pitchFamily="34" charset="0"/>
                        </a:rPr>
                        <a:t>2</a:t>
                      </a:r>
                      <a:r>
                        <a:rPr lang="en-US" sz="1800" baseline="0" noProof="0" dirty="0">
                          <a:latin typeface="Franklin Gothic Book" panose="020B0503020102020204" pitchFamily="34" charset="0"/>
                        </a:rPr>
                        <a:t> 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noProof="0" dirty="0">
                          <a:latin typeface="Franklin Gothic Book" panose="020B0503020102020204" pitchFamily="34" charset="0"/>
                        </a:rPr>
                        <a:t>1 sudden cardiac arrest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200" baseline="0" noProof="0" dirty="0">
                          <a:latin typeface="Franklin Gothic Book" panose="020B0503020102020204" pitchFamily="34" charset="0"/>
                        </a:rPr>
                        <a:t>1 </a:t>
                      </a:r>
                      <a:r>
                        <a:rPr lang="en-US" sz="1800" kern="1200" baseline="0" noProof="0" dirty="0" err="1">
                          <a:latin typeface="Franklin Gothic Book" panose="020B0503020102020204" pitchFamily="34" charset="0"/>
                        </a:rPr>
                        <a:t>pulm</a:t>
                      </a:r>
                      <a:r>
                        <a:rPr lang="en-US" sz="1800" kern="1200" baseline="0" noProof="0" dirty="0">
                          <a:latin typeface="Franklin Gothic Book" panose="020B0503020102020204" pitchFamily="34" charset="0"/>
                        </a:rPr>
                        <a:t>. adenocarcinoma </a:t>
                      </a:r>
                      <a:endParaRPr lang="en-US" sz="1800" b="1" kern="1200" baseline="0" noProof="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0</a:t>
                      </a:r>
                      <a:endParaRPr lang="fr-FR" sz="18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0.499</a:t>
                      </a: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73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Discontinuation </a:t>
                      </a:r>
                      <a:r>
                        <a:rPr lang="en-US" sz="1800" b="1" noProof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due to </a:t>
                      </a:r>
                      <a:r>
                        <a:rPr lang="fr-FR" sz="1800" b="1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</a:rPr>
                        <a:t>AE (n)</a:t>
                      </a:r>
                      <a:endParaRPr lang="fr-FR" sz="1800" b="1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Franklin Gothic Book" panose="020B0503020102020204" pitchFamily="34" charset="0"/>
                        </a:rPr>
                        <a:t>1: depression</a:t>
                      </a:r>
                    </a:p>
                    <a:p>
                      <a:pPr algn="ctr"/>
                      <a:endParaRPr lang="en-US" sz="1800" b="1" noProof="0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Franklin Gothic Book" panose="020B0503020102020204" pitchFamily="34" charset="0"/>
                        </a:rPr>
                        <a:t>0</a:t>
                      </a:r>
                      <a:endParaRPr lang="fr-FR" sz="1800" b="1" dirty="0">
                        <a:latin typeface="Franklin Gothic Book" panose="020B0503020102020204" pitchFamily="34" charset="0"/>
                        <a:cs typeface="Arial" panose="020B0604020202020204" pitchFamily="34" charset="0"/>
                      </a:endParaRPr>
                    </a:p>
                  </a:txBody>
                  <a:tcPr marL="121237" marR="12123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0" kern="120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1.000</a:t>
                      </a:r>
                    </a:p>
                  </a:txBody>
                  <a:tcPr marL="121237" marR="121237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itre 1"/>
          <p:cNvSpPr txBox="1">
            <a:spLocks/>
          </p:cNvSpPr>
          <p:nvPr/>
        </p:nvSpPr>
        <p:spPr>
          <a:xfrm>
            <a:off x="656768" y="267444"/>
            <a:ext cx="10911840" cy="6675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</a:t>
            </a:r>
            <a:r>
              <a:rPr lang="en-US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Adverse event</a:t>
            </a:r>
            <a:r>
              <a:rPr lang="en-US" sz="3200" dirty="0">
                <a:solidFill>
                  <a:srgbClr val="FF0000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280168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8490" y="1132764"/>
            <a:ext cx="11423176" cy="469482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/>
              </a:rPr>
              <a:t>The </a:t>
            </a:r>
            <a:r>
              <a:rPr lang="en-US" sz="2400" b="1" dirty="0">
                <a:latin typeface="Franklin Gothic Book"/>
              </a:rPr>
              <a:t>ANRS 170 QUATUOR </a:t>
            </a:r>
            <a:r>
              <a:rPr lang="en-US" sz="2400" dirty="0">
                <a:latin typeface="Franklin Gothic Book"/>
              </a:rPr>
              <a:t>randomized trial demonstrates the </a:t>
            </a:r>
            <a:r>
              <a:rPr lang="en-US" sz="2400" b="1" dirty="0">
                <a:latin typeface="Franklin Gothic Book"/>
              </a:rPr>
              <a:t>non-inferiority of a 4/7 days versus 7/7 days maintenance strategy </a:t>
            </a: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whatever the 3</a:t>
            </a:r>
            <a:r>
              <a:rPr lang="en-US" sz="2400" baseline="30000" dirty="0">
                <a:solidFill>
                  <a:schemeClr val="tx1"/>
                </a:solidFill>
                <a:latin typeface="Franklin Gothic Book"/>
              </a:rPr>
              <a:t>rd</a:t>
            </a: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 agent class.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No tolerance-related issues.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>
              <a:solidFill>
                <a:schemeClr val="tx1"/>
              </a:solidFill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Ongoing analysis: long-term W96 follow-up / plasma, intracellular, and hair PK analysis / inflammatory markers / viral load in semen/ residual viremia / HIV total DNA.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400" dirty="0">
              <a:solidFill>
                <a:schemeClr val="tx1"/>
              </a:solidFill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Results show a new robust </a:t>
            </a:r>
            <a:r>
              <a:rPr lang="en-US" sz="2400" dirty="0">
                <a:solidFill>
                  <a:schemeClr val="tx1"/>
                </a:solidFill>
              </a:rPr>
              <a:t>maintenance therapy option</a:t>
            </a:r>
            <a:endParaRPr lang="en-US" sz="2400" dirty="0">
              <a:solidFill>
                <a:schemeClr val="tx1"/>
              </a:solidFill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Franklin Gothic Book"/>
              </a:rPr>
              <a:t>This strategy leads to a direct cost reduction of 43% in high-income countries, and </a:t>
            </a:r>
            <a:r>
              <a:rPr lang="en-US" sz="2400" dirty="0">
                <a:solidFill>
                  <a:schemeClr val="tx1"/>
                </a:solidFill>
              </a:rPr>
              <a:t>could allow more patients to access care in low-income countries</a:t>
            </a:r>
            <a:endParaRPr lang="en-US" sz="2400" dirty="0">
              <a:solidFill>
                <a:schemeClr val="tx1"/>
              </a:solidFill>
              <a:latin typeface="Franklin Gothic Book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752779" y="350363"/>
            <a:ext cx="10815829" cy="6675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QUATUOR : Conclusions</a:t>
            </a:r>
          </a:p>
        </p:txBody>
      </p:sp>
    </p:spTree>
    <p:extLst>
      <p:ext uri="{BB962C8B-B14F-4D97-AF65-F5344CB8AC3E}">
        <p14:creationId xmlns:p14="http://schemas.microsoft.com/office/powerpoint/2010/main" val="196631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364214" y="1521712"/>
            <a:ext cx="5550603" cy="502047"/>
          </a:xfr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Sponsor</a:t>
            </a:r>
            <a:r>
              <a:rPr lang="en-US" sz="1400" dirty="0">
                <a:solidFill>
                  <a:schemeClr val="bg1"/>
                </a:solidFill>
              </a:rPr>
              <a:t> : </a:t>
            </a:r>
            <a:r>
              <a:rPr lang="en-US" sz="1400" b="1" dirty="0">
                <a:solidFill>
                  <a:schemeClr val="bg1"/>
                </a:solidFill>
              </a:rPr>
              <a:t>ANRS-</a:t>
            </a:r>
            <a:r>
              <a:rPr lang="en-US" sz="1400" b="1" dirty="0" err="1">
                <a:solidFill>
                  <a:schemeClr val="bg1"/>
                </a:solidFill>
              </a:rPr>
              <a:t>Inserm</a:t>
            </a:r>
            <a:r>
              <a:rPr lang="en-US" sz="1400" dirty="0">
                <a:solidFill>
                  <a:schemeClr val="bg1"/>
                </a:solidFill>
              </a:rPr>
              <a:t> – </a:t>
            </a:r>
            <a:r>
              <a:rPr lang="en-US" sz="1400" dirty="0" err="1">
                <a:solidFill>
                  <a:schemeClr val="bg1"/>
                </a:solidFill>
              </a:rPr>
              <a:t>Pr.François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Dabis</a:t>
            </a:r>
            <a:r>
              <a:rPr lang="en-US" sz="1400" dirty="0">
                <a:solidFill>
                  <a:schemeClr val="bg1"/>
                </a:solidFill>
              </a:rPr>
              <a:t>,  </a:t>
            </a:r>
            <a:r>
              <a:rPr lang="en-US" sz="1400" dirty="0" err="1">
                <a:solidFill>
                  <a:schemeClr val="bg1"/>
                </a:solidFill>
              </a:rPr>
              <a:t>Ventzislava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Petrov</a:t>
            </a:r>
            <a:r>
              <a:rPr lang="en-US" sz="1400" dirty="0">
                <a:solidFill>
                  <a:schemeClr val="bg1"/>
                </a:solidFill>
              </a:rPr>
              <a:t>-Sanchez, Ambre </a:t>
            </a:r>
            <a:r>
              <a:rPr lang="en-US" sz="1400" dirty="0" err="1">
                <a:solidFill>
                  <a:schemeClr val="bg1"/>
                </a:solidFill>
              </a:rPr>
              <a:t>Gelley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Séverine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Gibowski</a:t>
            </a:r>
            <a:r>
              <a:rPr lang="en-US" sz="1400" dirty="0">
                <a:solidFill>
                  <a:schemeClr val="bg1"/>
                </a:solidFill>
              </a:rPr>
              <a:t>, Guillaume Le </a:t>
            </a:r>
            <a:r>
              <a:rPr lang="en-US" sz="1400" dirty="0" err="1">
                <a:solidFill>
                  <a:schemeClr val="bg1"/>
                </a:solidFill>
              </a:rPr>
              <a:t>Meut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6364214" y="2232172"/>
            <a:ext cx="5657361" cy="270306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u="sng" cap="small" dirty="0"/>
              <a:t>Investigators</a:t>
            </a:r>
            <a:r>
              <a:rPr lang="en-US" sz="1400" dirty="0"/>
              <a:t> : </a:t>
            </a:r>
          </a:p>
          <a:p>
            <a:pPr marL="0" indent="0">
              <a:buNone/>
            </a:pPr>
            <a:r>
              <a:rPr lang="fr-FR" sz="1400" dirty="0"/>
              <a:t>I. </a:t>
            </a:r>
            <a:r>
              <a:rPr lang="fr-FR" sz="1400" dirty="0" err="1"/>
              <a:t>Lamaury</a:t>
            </a:r>
            <a:r>
              <a:rPr lang="fr-FR" sz="1400" dirty="0"/>
              <a:t>, F. </a:t>
            </a:r>
            <a:r>
              <a:rPr lang="fr-FR" sz="1400" dirty="0" err="1"/>
              <a:t>Bani-Sadr</a:t>
            </a:r>
            <a:r>
              <a:rPr lang="fr-FR" sz="1400" dirty="0"/>
              <a:t>, , G. Force, A. Chabrol, P. Genet, O. </a:t>
            </a:r>
            <a:r>
              <a:rPr lang="fr-FR" sz="1400" dirty="0" err="1"/>
              <a:t>Patey</a:t>
            </a:r>
            <a:r>
              <a:rPr lang="fr-FR" sz="1400" dirty="0"/>
              <a:t>, C. </a:t>
            </a:r>
            <a:r>
              <a:rPr lang="fr-FR" sz="1400" dirty="0" err="1"/>
              <a:t>Drobacheff-Thiebaut</a:t>
            </a:r>
            <a:r>
              <a:rPr lang="fr-FR" sz="1400" dirty="0"/>
              <a:t>- C. </a:t>
            </a:r>
            <a:r>
              <a:rPr lang="fr-FR" sz="1400" dirty="0" err="1"/>
              <a:t>Chirouze</a:t>
            </a:r>
            <a:r>
              <a:rPr lang="fr-FR" sz="1400" dirty="0"/>
              <a:t>, ,A. </a:t>
            </a:r>
            <a:r>
              <a:rPr lang="fr-FR" sz="1400" dirty="0" err="1"/>
              <a:t>Fresard</a:t>
            </a:r>
            <a:r>
              <a:rPr lang="fr-FR" sz="1400" dirty="0"/>
              <a:t>, C. Duvivier, V. </a:t>
            </a:r>
            <a:r>
              <a:rPr lang="fr-FR" sz="1400" dirty="0" err="1"/>
              <a:t>Tolsma</a:t>
            </a:r>
            <a:r>
              <a:rPr lang="fr-FR" sz="1400" dirty="0"/>
              <a:t>, N. </a:t>
            </a:r>
            <a:r>
              <a:rPr lang="fr-FR" sz="1400" dirty="0" err="1"/>
              <a:t>Lerolle</a:t>
            </a:r>
            <a:r>
              <a:rPr lang="fr-FR" sz="1400" dirty="0"/>
              <a:t>, A. Rami, G. </a:t>
            </a:r>
            <a:r>
              <a:rPr lang="fr-FR" sz="1400" dirty="0" err="1"/>
              <a:t>Pichancourt</a:t>
            </a:r>
            <a:r>
              <a:rPr lang="fr-FR" sz="1400" dirty="0"/>
              <a:t>, P. de </a:t>
            </a:r>
            <a:r>
              <a:rPr lang="fr-FR" sz="1400" dirty="0" err="1"/>
              <a:t>Truchis</a:t>
            </a:r>
            <a:r>
              <a:rPr lang="fr-FR" sz="1400" dirty="0"/>
              <a:t>, J. </a:t>
            </a:r>
            <a:r>
              <a:rPr lang="fr-FR" sz="1400" dirty="0" err="1"/>
              <a:t>Bottero</a:t>
            </a:r>
            <a:r>
              <a:rPr lang="fr-FR" sz="1400" dirty="0"/>
              <a:t>,  G. </a:t>
            </a:r>
            <a:r>
              <a:rPr lang="fr-FR" sz="1400" dirty="0" err="1"/>
              <a:t>Pialoux</a:t>
            </a:r>
            <a:r>
              <a:rPr lang="fr-FR" sz="1400" dirty="0"/>
              <a:t>, O. </a:t>
            </a:r>
            <a:r>
              <a:rPr lang="fr-FR" sz="1400" dirty="0" err="1"/>
              <a:t>Bouchaud</a:t>
            </a:r>
            <a:r>
              <a:rPr lang="fr-FR" sz="1400" dirty="0"/>
              <a:t>, S. </a:t>
            </a:r>
            <a:r>
              <a:rPr lang="fr-FR" sz="1400" dirty="0" err="1"/>
              <a:t>Abgrall</a:t>
            </a:r>
            <a:r>
              <a:rPr lang="fr-FR" sz="1400" dirty="0"/>
              <a:t>, L. Weiss, D. Salmon-</a:t>
            </a:r>
            <a:r>
              <a:rPr lang="fr-FR" sz="1400" dirty="0" err="1"/>
              <a:t>Céron</a:t>
            </a:r>
            <a:r>
              <a:rPr lang="fr-FR" sz="1400" dirty="0"/>
              <a:t>, D. </a:t>
            </a:r>
            <a:r>
              <a:rPr lang="fr-FR" sz="1400" dirty="0" err="1"/>
              <a:t>Zucman</a:t>
            </a:r>
            <a:r>
              <a:rPr lang="fr-FR" sz="1400" dirty="0"/>
              <a:t>, J.D </a:t>
            </a:r>
            <a:r>
              <a:rPr lang="fr-FR" sz="1400" dirty="0" err="1"/>
              <a:t>Lelièvre</a:t>
            </a:r>
            <a:r>
              <a:rPr lang="fr-FR" sz="1400" dirty="0"/>
              <a:t>, C. </a:t>
            </a:r>
            <a:r>
              <a:rPr lang="fr-FR" sz="1400" dirty="0" err="1"/>
              <a:t>Katlama</a:t>
            </a:r>
            <a:r>
              <a:rPr lang="fr-FR" sz="1400" dirty="0"/>
              <a:t>,  A. Simon, P.M. Girard,  J.M. Molina, A. </a:t>
            </a:r>
            <a:r>
              <a:rPr lang="fr-FR" sz="1400" dirty="0" err="1"/>
              <a:t>Cabié</a:t>
            </a:r>
            <a:r>
              <a:rPr lang="fr-FR" sz="1400" dirty="0"/>
              <a:t>, P. </a:t>
            </a:r>
            <a:r>
              <a:rPr lang="fr-FR" sz="1400" dirty="0" err="1"/>
              <a:t>Morlat</a:t>
            </a:r>
            <a:r>
              <a:rPr lang="fr-FR" sz="1400" dirty="0"/>
              <a:t>, D. Neau, C. Genet, D. </a:t>
            </a:r>
            <a:r>
              <a:rPr lang="fr-FR" sz="1400" dirty="0" err="1"/>
              <a:t>Makhloufi</a:t>
            </a:r>
            <a:r>
              <a:rPr lang="fr-FR" sz="1400" dirty="0"/>
              <a:t>, I. </a:t>
            </a:r>
            <a:r>
              <a:rPr lang="fr-FR" sz="1400" dirty="0" err="1"/>
              <a:t>Poizot</a:t>
            </a:r>
            <a:r>
              <a:rPr lang="fr-FR" sz="1400" dirty="0"/>
              <a:t>-Martin, R. </a:t>
            </a:r>
            <a:r>
              <a:rPr lang="fr-FR" sz="1400" dirty="0" err="1"/>
              <a:t>Landman</a:t>
            </a:r>
            <a:r>
              <a:rPr lang="fr-FR" sz="1400" dirty="0"/>
              <a:t>, J. </a:t>
            </a:r>
            <a:r>
              <a:rPr lang="fr-FR" sz="1400" dirty="0" err="1"/>
              <a:t>Reynes</a:t>
            </a:r>
            <a:r>
              <a:rPr lang="fr-FR" sz="1400" dirty="0"/>
              <a:t>, F. </a:t>
            </a:r>
            <a:r>
              <a:rPr lang="fr-FR" sz="1400" dirty="0" err="1"/>
              <a:t>Raffi</a:t>
            </a:r>
            <a:r>
              <a:rPr lang="fr-FR" sz="1400" dirty="0"/>
              <a:t>, O. </a:t>
            </a:r>
            <a:r>
              <a:rPr lang="fr-FR" sz="1400" dirty="0" err="1"/>
              <a:t>Bollengier</a:t>
            </a:r>
            <a:r>
              <a:rPr lang="fr-FR" sz="1400" dirty="0"/>
              <a:t>-Stragier , A. </a:t>
            </a:r>
            <a:r>
              <a:rPr lang="fr-FR" sz="1400" dirty="0" err="1"/>
              <a:t>Naqvi</a:t>
            </a:r>
            <a:r>
              <a:rPr lang="fr-FR" sz="1400" dirty="0"/>
              <a:t>, E. </a:t>
            </a:r>
            <a:r>
              <a:rPr lang="fr-FR" sz="1400" dirty="0" err="1"/>
              <a:t>Rosenthal</a:t>
            </a:r>
            <a:r>
              <a:rPr lang="fr-FR" sz="1400" dirty="0"/>
              <a:t>, C. </a:t>
            </a:r>
            <a:r>
              <a:rPr lang="fr-FR" sz="1400" dirty="0" err="1"/>
              <a:t>Arvieux</a:t>
            </a:r>
            <a:r>
              <a:rPr lang="fr-FR" sz="1400" dirty="0"/>
              <a:t>, R. </a:t>
            </a:r>
            <a:r>
              <a:rPr lang="fr-FR" sz="1400" dirty="0" err="1"/>
              <a:t>Buzelé</a:t>
            </a:r>
            <a:r>
              <a:rPr lang="fr-FR" sz="1400" dirty="0"/>
              <a:t>, M.L. </a:t>
            </a:r>
            <a:r>
              <a:rPr lang="fr-FR" sz="1400" dirty="0" err="1"/>
              <a:t>Batard</a:t>
            </a:r>
            <a:r>
              <a:rPr lang="fr-FR" sz="1400" dirty="0"/>
              <a:t>, L. Bernard, P. </a:t>
            </a:r>
            <a:r>
              <a:rPr lang="fr-FR" sz="1400" dirty="0" err="1"/>
              <a:t>Delobel</a:t>
            </a:r>
            <a:r>
              <a:rPr lang="fr-FR" sz="1400" dirty="0"/>
              <a:t>, R. Verdon, L. </a:t>
            </a:r>
            <a:r>
              <a:rPr lang="fr-FR" sz="1400" dirty="0" err="1"/>
              <a:t>Piroth</a:t>
            </a:r>
            <a:r>
              <a:rPr lang="fr-FR" sz="1400" dirty="0"/>
              <a:t>, P. Leclercq, F. </a:t>
            </a:r>
            <a:r>
              <a:rPr lang="fr-FR" sz="1400" dirty="0" err="1"/>
              <a:t>Ajana</a:t>
            </a:r>
            <a:r>
              <a:rPr lang="fr-FR" sz="1400" dirty="0"/>
              <a:t>, M. André, P. </a:t>
            </a:r>
            <a:r>
              <a:rPr lang="fr-FR" sz="1400" dirty="0" err="1"/>
              <a:t>Miailhes</a:t>
            </a:r>
            <a:r>
              <a:rPr lang="fr-FR" sz="1400" dirty="0"/>
              <a:t>, A. </a:t>
            </a:r>
            <a:r>
              <a:rPr lang="fr-FR" sz="1400" dirty="0" err="1"/>
              <a:t>Greder</a:t>
            </a:r>
            <a:r>
              <a:rPr lang="fr-FR" sz="1400" dirty="0"/>
              <a:t>, B. </a:t>
            </a:r>
            <a:r>
              <a:rPr lang="fr-FR" sz="1400" dirty="0" err="1"/>
              <a:t>Elharrar</a:t>
            </a:r>
            <a:r>
              <a:rPr lang="fr-FR" sz="1400" dirty="0"/>
              <a:t>, M.A. </a:t>
            </a:r>
            <a:r>
              <a:rPr lang="fr-FR" sz="1400" dirty="0" err="1"/>
              <a:t>Khuong</a:t>
            </a:r>
            <a:r>
              <a:rPr lang="fr-FR" sz="1400" dirty="0"/>
              <a:t>, L. </a:t>
            </a:r>
            <a:r>
              <a:rPr lang="fr-FR" sz="1400" dirty="0" err="1"/>
              <a:t>Blum,P</a:t>
            </a:r>
            <a:r>
              <a:rPr lang="fr-FR" sz="1400" dirty="0"/>
              <a:t>. Philibert, L. </a:t>
            </a:r>
            <a:r>
              <a:rPr lang="fr-FR" sz="1400" dirty="0" err="1"/>
              <a:t>Slama</a:t>
            </a:r>
            <a:r>
              <a:rPr lang="fr-FR" sz="1400" dirty="0"/>
              <a:t>, H. </a:t>
            </a:r>
            <a:r>
              <a:rPr lang="fr-FR" sz="1400" dirty="0" err="1"/>
              <a:t>Hitoto</a:t>
            </a:r>
            <a:r>
              <a:rPr lang="fr-FR" sz="1400" dirty="0"/>
              <a:t>, I. </a:t>
            </a:r>
            <a:r>
              <a:rPr lang="fr-FR" sz="1400" dirty="0" err="1"/>
              <a:t>Darasteanu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91069" y="1529317"/>
            <a:ext cx="5845511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PI : Dr. Roland </a:t>
            </a:r>
            <a:r>
              <a:rPr lang="fr-FR" sz="1400" b="1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Landman</a:t>
            </a:r>
            <a:r>
              <a:rPr lang="fr-FR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and Dr. Pierre de </a:t>
            </a:r>
            <a:r>
              <a:rPr lang="fr-FR" sz="1400" b="1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Truchis</a:t>
            </a:r>
            <a:endParaRPr lang="fr-FR" sz="1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1070" y="2023760"/>
            <a:ext cx="5815982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Statistics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: Lambert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Assoumou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Jonathan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Bellet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Dominique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Costagliola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070" y="2458688"/>
            <a:ext cx="5843247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Coordination and monitoring IMEA</a:t>
            </a:r>
            <a:r>
              <a:rPr lang="fr-FR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 Karine Amat, Aïda </a:t>
            </a:r>
            <a:r>
              <a:rPr lang="fr-FR" sz="14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Benalycherif</a:t>
            </a:r>
            <a:r>
              <a:rPr lang="fr-FR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Babacar Sylla</a:t>
            </a:r>
          </a:p>
        </p:txBody>
      </p:sp>
      <p:sp>
        <p:nvSpPr>
          <p:cNvPr id="9" name="Rectangle 8"/>
          <p:cNvSpPr/>
          <p:nvPr/>
        </p:nvSpPr>
        <p:spPr>
          <a:xfrm>
            <a:off x="191070" y="3051857"/>
            <a:ext cx="5859143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Virology coordination 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Pr. Laurence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Morand-Joubert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Dr.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Sidonie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Lambert</a:t>
            </a:r>
          </a:p>
          <a:p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Pharmacology coordination 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Pr. Jean-Claude Alvarez, Dr.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Emuri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Abe</a:t>
            </a:r>
          </a:p>
          <a:p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Immunology coordination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Pr. Jacqueline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Capeau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9136" y="575308"/>
            <a:ext cx="10657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We thank everyone who contributed to the success of this trial </a:t>
            </a:r>
            <a:r>
              <a:rPr lang="en-US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All study participants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QUATUOR</a:t>
            </a: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 clinical investigators and their staff in France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0" y="-756"/>
            <a:ext cx="10815829" cy="60201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ANRS 170 </a:t>
            </a:r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-  </a:t>
            </a:r>
            <a:r>
              <a:rPr lang="en-US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Acknowledgments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9651" y="4627460"/>
            <a:ext cx="586750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President scientific committee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: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Pierre Marie Girard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1070" y="3975357"/>
            <a:ext cx="5867503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DSMB</a:t>
            </a:r>
            <a:r>
              <a:rPr lang="en-US" sz="1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Pr.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Rodolphe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Thiebaut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Nathan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Clumeck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Dr. Francesca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Ceccherini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-Silberstein ,  Dr. Laurent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Decosterd</a:t>
            </a:r>
            <a:r>
              <a:rPr lang="en-US" sz="14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Vincent </a:t>
            </a:r>
            <a:r>
              <a:rPr lang="en-US" sz="14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Leclercq</a:t>
            </a:r>
            <a:endParaRPr lang="en-US" sz="14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18397" y="5087736"/>
            <a:ext cx="5843247" cy="5232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bg1"/>
                </a:solidFill>
              </a:rPr>
              <a:t>TRT-5 patients association</a:t>
            </a:r>
            <a:r>
              <a:rPr lang="en-US" sz="1400" dirty="0">
                <a:solidFill>
                  <a:schemeClr val="bg1"/>
                </a:solidFill>
              </a:rPr>
              <a:t>: Vincent Leclerc, Marek </a:t>
            </a:r>
            <a:r>
              <a:rPr lang="en-US" sz="1400" dirty="0" err="1">
                <a:solidFill>
                  <a:schemeClr val="bg1"/>
                </a:solidFill>
              </a:rPr>
              <a:t>Korzec</a:t>
            </a: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400" b="1" dirty="0">
                <a:solidFill>
                  <a:schemeClr val="bg1"/>
                </a:solidFill>
              </a:rPr>
              <a:t>ICARRE association, </a:t>
            </a:r>
            <a:r>
              <a:rPr lang="en-US" sz="1400" dirty="0" err="1">
                <a:solidFill>
                  <a:schemeClr val="bg1"/>
                </a:solidFill>
              </a:rPr>
              <a:t>Dr</a:t>
            </a:r>
            <a:r>
              <a:rPr lang="en-US" sz="1400" b="1" dirty="0" err="1">
                <a:solidFill>
                  <a:schemeClr val="bg1"/>
                </a:solidFill>
              </a:rPr>
              <a:t>.</a:t>
            </a:r>
            <a:r>
              <a:rPr lang="en-US" sz="1400" dirty="0" err="1">
                <a:solidFill>
                  <a:schemeClr val="bg1"/>
                </a:solidFill>
              </a:rPr>
              <a:t>Jacques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Leibowitch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Image 14" descr="Description : ANR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773" y="0"/>
            <a:ext cx="2158714" cy="140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208" y="4939500"/>
            <a:ext cx="1008112" cy="91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419" y="5113038"/>
            <a:ext cx="1691429" cy="7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3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7" y="2059425"/>
            <a:ext cx="11827823" cy="1470025"/>
          </a:xfrm>
        </p:spPr>
        <p:txBody>
          <a:bodyPr>
            <a:noAutofit/>
          </a:bodyPr>
          <a:lstStyle/>
          <a:p>
            <a:r>
              <a:rPr lang="en-US" sz="3200" dirty="0"/>
              <a:t>ANRS 170 QUATUOR 4/7 days maintenance strategy </a:t>
            </a:r>
            <a:br>
              <a:rPr lang="en-US" sz="3200" dirty="0"/>
            </a:br>
            <a:r>
              <a:rPr lang="en-US" sz="3200" dirty="0"/>
              <a:t>in antiretroviral treated adults with HIV-1 infection: an open randomized parallel non-inferiority phase III trial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918571" y="3854484"/>
            <a:ext cx="10955215" cy="105238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1800" u="sng" dirty="0">
                <a:solidFill>
                  <a:schemeClr val="tx1"/>
                </a:solidFill>
              </a:rPr>
              <a:t>R. Landman*</a:t>
            </a:r>
            <a:r>
              <a:rPr lang="fr-FR" sz="1800" dirty="0">
                <a:solidFill>
                  <a:schemeClr val="tx1"/>
                </a:solidFill>
              </a:rPr>
              <a:t>, P. De </a:t>
            </a:r>
            <a:r>
              <a:rPr lang="fr-FR" sz="1800" dirty="0" err="1">
                <a:solidFill>
                  <a:schemeClr val="tx1"/>
                </a:solidFill>
              </a:rPr>
              <a:t>Truchis</a:t>
            </a:r>
            <a:r>
              <a:rPr lang="fr-FR" sz="1800" dirty="0">
                <a:solidFill>
                  <a:schemeClr val="tx1"/>
                </a:solidFill>
              </a:rPr>
              <a:t>, L. </a:t>
            </a:r>
            <a:r>
              <a:rPr lang="fr-FR" sz="1800" dirty="0" err="1">
                <a:solidFill>
                  <a:schemeClr val="tx1"/>
                </a:solidFill>
              </a:rPr>
              <a:t>Assoumou</a:t>
            </a:r>
            <a:r>
              <a:rPr lang="fr-FR" sz="1800" dirty="0">
                <a:solidFill>
                  <a:schemeClr val="tx1"/>
                </a:solidFill>
              </a:rPr>
              <a:t>, S. Lambert, K. Amat, J. </a:t>
            </a:r>
            <a:r>
              <a:rPr lang="fr-FR" sz="1800" dirty="0" err="1">
                <a:solidFill>
                  <a:schemeClr val="tx1"/>
                </a:solidFill>
              </a:rPr>
              <a:t>Bellet</a:t>
            </a:r>
            <a:r>
              <a:rPr lang="fr-FR" sz="1800" dirty="0">
                <a:solidFill>
                  <a:schemeClr val="tx1"/>
                </a:solidFill>
              </a:rPr>
              <a:t>, B. Lefebvre, C. </a:t>
            </a:r>
            <a:r>
              <a:rPr lang="fr-FR" sz="1800" dirty="0" err="1">
                <a:solidFill>
                  <a:schemeClr val="tx1"/>
                </a:solidFill>
              </a:rPr>
              <a:t>Allavena</a:t>
            </a:r>
            <a:r>
              <a:rPr lang="fr-FR" sz="1800" dirty="0">
                <a:solidFill>
                  <a:schemeClr val="tx1"/>
                </a:solidFill>
              </a:rPr>
              <a:t>, C. Katlama,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1800" dirty="0">
                <a:solidFill>
                  <a:schemeClr val="tx1"/>
                </a:solidFill>
              </a:rPr>
              <a:t>Y. </a:t>
            </a:r>
            <a:r>
              <a:rPr lang="fr-FR" sz="1800" dirty="0" err="1">
                <a:solidFill>
                  <a:schemeClr val="tx1"/>
                </a:solidFill>
              </a:rPr>
              <a:t>Yazdanpanah</a:t>
            </a:r>
            <a:r>
              <a:rPr lang="fr-FR" sz="1800" dirty="0">
                <a:solidFill>
                  <a:schemeClr val="tx1"/>
                </a:solidFill>
              </a:rPr>
              <a:t>, J.-M. Molina, A. </a:t>
            </a:r>
            <a:r>
              <a:rPr lang="fr-FR" sz="1800" dirty="0" err="1">
                <a:solidFill>
                  <a:schemeClr val="tx1"/>
                </a:solidFill>
              </a:rPr>
              <a:t>Gelley</a:t>
            </a:r>
            <a:r>
              <a:rPr lang="fr-FR" sz="1800" dirty="0">
                <a:solidFill>
                  <a:schemeClr val="tx1"/>
                </a:solidFill>
              </a:rPr>
              <a:t>, S. </a:t>
            </a:r>
            <a:r>
              <a:rPr lang="fr-FR" sz="1800" dirty="0" err="1">
                <a:solidFill>
                  <a:schemeClr val="tx1"/>
                </a:solidFill>
              </a:rPr>
              <a:t>Gibowski</a:t>
            </a:r>
            <a:r>
              <a:rPr lang="fr-FR" sz="1800" dirty="0">
                <a:solidFill>
                  <a:schemeClr val="tx1"/>
                </a:solidFill>
              </a:rPr>
              <a:t>, J.-C. Alvarez, L. Morand-Joubert, D. </a:t>
            </a:r>
            <a:r>
              <a:rPr lang="fr-FR" sz="1800" dirty="0" err="1">
                <a:solidFill>
                  <a:schemeClr val="tx1"/>
                </a:solidFill>
              </a:rPr>
              <a:t>Costagliola</a:t>
            </a:r>
            <a:r>
              <a:rPr lang="fr-FR" sz="1800" dirty="0">
                <a:solidFill>
                  <a:schemeClr val="tx1"/>
                </a:solidFill>
              </a:rPr>
              <a:t>, P.-M. Girard  								ANRS 170 QUATUOR </a:t>
            </a:r>
            <a:r>
              <a:rPr lang="fr-FR" sz="1800" dirty="0" err="1">
                <a:solidFill>
                  <a:schemeClr val="tx1"/>
                </a:solidFill>
              </a:rPr>
              <a:t>study</a:t>
            </a:r>
            <a:r>
              <a:rPr lang="fr-FR" sz="1800" dirty="0">
                <a:solidFill>
                  <a:schemeClr val="tx1"/>
                </a:solidFill>
              </a:rPr>
              <a:t> group</a:t>
            </a: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1514758" y="5673669"/>
            <a:ext cx="976284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*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Disclosures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grant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Viiv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Healthcare, Inc.,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Gilead</a:t>
            </a:r>
            <a:r>
              <a:rPr lang="fr-FR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Science, Inc., Merck &amp; Co, </a:t>
            </a:r>
            <a:r>
              <a:rPr lang="fr-FR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Inc</a:t>
            </a:r>
            <a:endParaRPr lang="fr-FR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196888" y="72605"/>
            <a:ext cx="32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Oral Abstract n° WEAB0406LB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38" y="4887357"/>
            <a:ext cx="1713826" cy="111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7435" y="168356"/>
            <a:ext cx="10081120" cy="576064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3200" b="1" dirty="0"/>
              <a:t>QUATUOR – Background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728" y="1099797"/>
            <a:ext cx="11119581" cy="3801943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/>
              </a:rPr>
              <a:t>Short-cycle antiretroviral treatment interruption strategy in virologically suppressed patients could improve </a:t>
            </a:r>
            <a:br>
              <a:rPr lang="en-US" sz="1800" dirty="0">
                <a:latin typeface="Franklin Gothic Book"/>
              </a:rPr>
            </a:br>
            <a:r>
              <a:rPr lang="en-US" sz="1800" dirty="0">
                <a:latin typeface="Franklin Gothic Book"/>
              </a:rPr>
              <a:t>the convenience, tolerability and cost of ART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600" b="1" dirty="0"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/>
              </a:rPr>
              <a:t>5 days on/2 days off (</a:t>
            </a:r>
            <a:r>
              <a:rPr lang="en-US" sz="1800" b="1" dirty="0" err="1">
                <a:latin typeface="Franklin Gothic Book"/>
              </a:rPr>
              <a:t>FOTO</a:t>
            </a:r>
            <a:r>
              <a:rPr lang="en-US" sz="1800" dirty="0">
                <a:latin typeface="Franklin Gothic Book"/>
              </a:rPr>
              <a:t> </a:t>
            </a:r>
            <a:r>
              <a:rPr lang="en-US" sz="1800" dirty="0" err="1">
                <a:latin typeface="Franklin Gothic Book"/>
              </a:rPr>
              <a:t>study</a:t>
            </a:r>
            <a:r>
              <a:rPr lang="en-US" sz="1800" baseline="30000" dirty="0" err="1">
                <a:latin typeface="Franklin Gothic Book"/>
              </a:rPr>
              <a:t>1</a:t>
            </a:r>
            <a:r>
              <a:rPr lang="en-US" sz="1800" dirty="0">
                <a:latin typeface="Franklin Gothic Book"/>
              </a:rPr>
              <a:t>, </a:t>
            </a:r>
            <a:r>
              <a:rPr lang="en-US" sz="1800" b="1" dirty="0" err="1">
                <a:latin typeface="Franklin Gothic Book"/>
              </a:rPr>
              <a:t>Reynolds</a:t>
            </a:r>
            <a:r>
              <a:rPr lang="en-US" sz="1800" baseline="30000" dirty="0" err="1">
                <a:latin typeface="Franklin Gothic Book"/>
              </a:rPr>
              <a:t>2</a:t>
            </a:r>
            <a:r>
              <a:rPr lang="en-US" sz="1800" dirty="0">
                <a:latin typeface="Franklin Gothic Book"/>
              </a:rPr>
              <a:t>, </a:t>
            </a:r>
            <a:r>
              <a:rPr lang="en-US" sz="1800" b="1" dirty="0">
                <a:latin typeface="Franklin Gothic Book"/>
              </a:rPr>
              <a:t>Breather</a:t>
            </a:r>
            <a:r>
              <a:rPr lang="en-US" sz="1800" dirty="0">
                <a:latin typeface="Franklin Gothic Book"/>
              </a:rPr>
              <a:t> - PENTA 16  </a:t>
            </a:r>
            <a:r>
              <a:rPr lang="en-US" sz="1800" dirty="0" err="1">
                <a:latin typeface="Franklin Gothic Book"/>
              </a:rPr>
              <a:t>study</a:t>
            </a:r>
            <a:r>
              <a:rPr lang="en-US" sz="1800" baseline="30000" dirty="0" err="1">
                <a:latin typeface="Franklin Gothic Book"/>
              </a:rPr>
              <a:t>3</a:t>
            </a:r>
            <a:r>
              <a:rPr lang="en-US" sz="1800" dirty="0">
                <a:latin typeface="Franklin Gothic Book"/>
              </a:rPr>
              <a:t>)  with </a:t>
            </a:r>
            <a:r>
              <a:rPr lang="en-US" sz="1800" dirty="0" err="1">
                <a:latin typeface="Franklin Gothic Book"/>
              </a:rPr>
              <a:t>EFV</a:t>
            </a:r>
            <a:r>
              <a:rPr lang="en-US" sz="1800" dirty="0">
                <a:latin typeface="Franklin Gothic Book"/>
              </a:rPr>
              <a:t>-based regimens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600" b="1" dirty="0"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Franklin Gothic Book"/>
              </a:rPr>
              <a:t>4 days on/3 days off: either PI- </a:t>
            </a:r>
            <a:r>
              <a:rPr lang="en-US" sz="1800" dirty="0">
                <a:solidFill>
                  <a:schemeClr val="tx1"/>
                </a:solidFill>
                <a:latin typeface="Franklin Gothic Book"/>
              </a:rPr>
              <a:t>or</a:t>
            </a:r>
            <a:r>
              <a:rPr lang="en-US" sz="1800" dirty="0">
                <a:latin typeface="Franklin Gothic Book"/>
              </a:rPr>
              <a:t> NNRTI-based regimens</a:t>
            </a:r>
          </a:p>
          <a:p>
            <a:pPr marL="987425" indent="179388">
              <a:buClr>
                <a:srgbClr val="FF0000"/>
              </a:buClr>
              <a:buFontTx/>
              <a:buChar char="‒"/>
            </a:pPr>
            <a:r>
              <a:rPr lang="en-US" sz="1800" b="1" dirty="0" err="1">
                <a:latin typeface="Franklin Gothic Book"/>
              </a:rPr>
              <a:t>ICCARRE</a:t>
            </a:r>
            <a:r>
              <a:rPr lang="en-US" sz="1800" dirty="0">
                <a:latin typeface="Franklin Gothic Book"/>
              </a:rPr>
              <a:t> </a:t>
            </a:r>
            <a:r>
              <a:rPr lang="en-US" sz="1800" dirty="0" err="1">
                <a:latin typeface="Franklin Gothic Book"/>
              </a:rPr>
              <a:t>cohort</a:t>
            </a:r>
            <a:r>
              <a:rPr lang="en-US" sz="1800" baseline="30000" dirty="0" err="1">
                <a:latin typeface="Franklin Gothic Book"/>
              </a:rPr>
              <a:t>4</a:t>
            </a:r>
            <a:endParaRPr lang="en-US" sz="1800" baseline="30000" dirty="0">
              <a:latin typeface="Franklin Gothic Book"/>
            </a:endParaRPr>
          </a:p>
          <a:p>
            <a:pPr marL="987425" indent="179388">
              <a:buClr>
                <a:srgbClr val="FF0000"/>
              </a:buClr>
              <a:buFontTx/>
              <a:buChar char="‒"/>
            </a:pPr>
            <a:r>
              <a:rPr lang="en-US" sz="1800" b="1" dirty="0">
                <a:latin typeface="Franklin Gothic Book"/>
              </a:rPr>
              <a:t>ANRS 162-</a:t>
            </a:r>
            <a:r>
              <a:rPr lang="en-US" sz="1800" b="1" dirty="0" err="1">
                <a:latin typeface="Franklin Gothic Book"/>
              </a:rPr>
              <a:t>4D</a:t>
            </a:r>
            <a:r>
              <a:rPr lang="en-US" sz="1800" b="1" dirty="0">
                <a:latin typeface="Franklin Gothic Book"/>
              </a:rPr>
              <a:t> </a:t>
            </a:r>
            <a:r>
              <a:rPr lang="en-US" sz="1800" dirty="0" err="1">
                <a:latin typeface="Franklin Gothic Book"/>
              </a:rPr>
              <a:t>trial</a:t>
            </a:r>
            <a:r>
              <a:rPr lang="en-US" sz="1800" baseline="30000" dirty="0" err="1">
                <a:latin typeface="Franklin Gothic Book"/>
              </a:rPr>
              <a:t>5</a:t>
            </a:r>
            <a:r>
              <a:rPr lang="en-US" sz="1800" dirty="0">
                <a:latin typeface="Franklin Gothic Book"/>
              </a:rPr>
              <a:t> pilot study showed a 96% success rate at 48  weeks</a:t>
            </a:r>
          </a:p>
          <a:p>
            <a:pPr marL="987425" indent="179388">
              <a:buClr>
                <a:srgbClr val="FF0000"/>
              </a:buClr>
              <a:buFontTx/>
              <a:buChar char="‒"/>
            </a:pPr>
            <a:endParaRPr lang="en-US" sz="1600" b="1" dirty="0">
              <a:latin typeface="Franklin Gothic Book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</a:t>
            </a:r>
            <a:r>
              <a:rPr lang="en-US" sz="1800" b="1" dirty="0"/>
              <a:t> QUATUOR</a:t>
            </a:r>
            <a:r>
              <a:rPr lang="en-US" sz="1800" dirty="0"/>
              <a:t>  study was designed to demonstrate the non-inferiority of a 4/7 days versus 7/7 days maintenance strategy in patients with controlled viral load (VL) </a:t>
            </a:r>
            <a:r>
              <a:rPr lang="en-US" sz="1800" dirty="0">
                <a:solidFill>
                  <a:schemeClr val="tx1"/>
                </a:solidFill>
              </a:rPr>
              <a:t>on triple ARV therapy,  taking either  a PI-, NNRTI- or  an INI–based regimen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23392" y="5229200"/>
            <a:ext cx="10972800" cy="14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71835" y="5008376"/>
            <a:ext cx="11796149" cy="1049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fr-FR" sz="1100" dirty="0">
                <a:latin typeface="Franklin Gothic Book"/>
              </a:rPr>
              <a:t>1 - Cohen CJ, </a:t>
            </a:r>
            <a:r>
              <a:rPr lang="fr-FR" sz="1100" dirty="0" err="1">
                <a:latin typeface="Franklin Gothic Book"/>
              </a:rPr>
              <a:t>Colson</a:t>
            </a:r>
            <a:r>
              <a:rPr lang="fr-FR" sz="1100" dirty="0">
                <a:latin typeface="Franklin Gothic Book"/>
              </a:rPr>
              <a:t> AE, </a:t>
            </a:r>
            <a:r>
              <a:rPr lang="fr-FR" sz="1100" dirty="0" err="1">
                <a:latin typeface="Franklin Gothic Book"/>
              </a:rPr>
              <a:t>Sheble</a:t>
            </a:r>
            <a:r>
              <a:rPr lang="fr-FR" sz="1100" dirty="0">
                <a:latin typeface="Franklin Gothic Book"/>
              </a:rPr>
              <a:t>-Hall AG, et al HIV Clin Trials 2007</a:t>
            </a:r>
          </a:p>
          <a:p>
            <a:pPr marL="0" indent="0">
              <a:buNone/>
            </a:pPr>
            <a:r>
              <a:rPr lang="en-GB" sz="1100" dirty="0">
                <a:latin typeface="Franklin Gothic Book"/>
              </a:rPr>
              <a:t>2 - Reynolds SJ, </a:t>
            </a:r>
            <a:r>
              <a:rPr lang="en-GB" sz="1100" dirty="0" err="1">
                <a:latin typeface="Franklin Gothic Book"/>
              </a:rPr>
              <a:t>Kityo</a:t>
            </a:r>
            <a:r>
              <a:rPr lang="en-GB" sz="1100" dirty="0">
                <a:latin typeface="Franklin Gothic Book"/>
              </a:rPr>
              <a:t> C, Hallahan CW et al.  </a:t>
            </a:r>
            <a:r>
              <a:rPr lang="en-GB" sz="1100" dirty="0" err="1">
                <a:latin typeface="Franklin Gothic Book"/>
              </a:rPr>
              <a:t>PLoS</a:t>
            </a:r>
            <a:r>
              <a:rPr lang="en-GB" sz="1100" dirty="0">
                <a:latin typeface="Franklin Gothic Book"/>
              </a:rPr>
              <a:t> One 2010</a:t>
            </a:r>
            <a:endParaRPr lang="fr-FR" sz="1100" dirty="0">
              <a:latin typeface="Franklin Gothic Book"/>
            </a:endParaRPr>
          </a:p>
          <a:p>
            <a:pPr marL="0" indent="0">
              <a:buNone/>
            </a:pPr>
            <a:r>
              <a:rPr lang="en-US" sz="1100" dirty="0">
                <a:latin typeface="Franklin Gothic Book"/>
              </a:rPr>
              <a:t>3 - The Breather (PENTA 16) trial group. Lancet HIV  2016.</a:t>
            </a:r>
            <a:endParaRPr lang="fr-FR" sz="1100" dirty="0">
              <a:latin typeface="Franklin Gothic Book"/>
            </a:endParaRPr>
          </a:p>
          <a:p>
            <a:pPr marL="0" lvl="0" indent="0">
              <a:buNone/>
            </a:pPr>
            <a:r>
              <a:rPr lang="fr-FR" sz="1100" dirty="0">
                <a:latin typeface="Franklin Gothic Book"/>
              </a:rPr>
              <a:t>4 - </a:t>
            </a:r>
            <a:r>
              <a:rPr lang="fr-FR" sz="1100" dirty="0" err="1">
                <a:latin typeface="Franklin Gothic Book"/>
              </a:rPr>
              <a:t>Leibowitch</a:t>
            </a:r>
            <a:r>
              <a:rPr lang="fr-FR" sz="1100" dirty="0">
                <a:latin typeface="Franklin Gothic Book"/>
              </a:rPr>
              <a:t> J, </a:t>
            </a:r>
            <a:r>
              <a:rPr lang="fr-FR" sz="1100" dirty="0" err="1">
                <a:latin typeface="Franklin Gothic Book"/>
              </a:rPr>
              <a:t>Mathez</a:t>
            </a:r>
            <a:r>
              <a:rPr lang="fr-FR" sz="1100" dirty="0">
                <a:latin typeface="Franklin Gothic Book"/>
              </a:rPr>
              <a:t> D, de </a:t>
            </a:r>
            <a:r>
              <a:rPr lang="fr-FR" sz="1100" dirty="0" err="1">
                <a:latin typeface="Franklin Gothic Book"/>
              </a:rPr>
              <a:t>Truchis</a:t>
            </a:r>
            <a:r>
              <a:rPr lang="fr-FR" sz="1100" dirty="0">
                <a:latin typeface="Franklin Gothic Book"/>
              </a:rPr>
              <a:t> P, et al. </a:t>
            </a:r>
            <a:r>
              <a:rPr lang="en-US" sz="1100" dirty="0" err="1">
                <a:latin typeface="Franklin Gothic Book"/>
              </a:rPr>
              <a:t>Faseb</a:t>
            </a:r>
            <a:r>
              <a:rPr lang="en-US" sz="1100" dirty="0">
                <a:latin typeface="Franklin Gothic Book"/>
              </a:rPr>
              <a:t> J , 2015</a:t>
            </a:r>
            <a:endParaRPr lang="fr-FR" sz="1100" dirty="0">
              <a:latin typeface="Franklin Gothic Book"/>
            </a:endParaRPr>
          </a:p>
          <a:p>
            <a:pPr marL="0" indent="0">
              <a:buNone/>
            </a:pPr>
            <a:r>
              <a:rPr lang="fr-FR" sz="1100" dirty="0">
                <a:latin typeface="Franklin Gothic Book"/>
              </a:rPr>
              <a:t>5 - De </a:t>
            </a:r>
            <a:r>
              <a:rPr lang="fr-FR" sz="1100" dirty="0" err="1">
                <a:latin typeface="Franklin Gothic Book"/>
              </a:rPr>
              <a:t>Truchis</a:t>
            </a:r>
            <a:r>
              <a:rPr lang="fr-FR" sz="1100" dirty="0">
                <a:latin typeface="Franklin Gothic Book"/>
              </a:rPr>
              <a:t> P, </a:t>
            </a:r>
            <a:r>
              <a:rPr lang="fr-FR" sz="1100" dirty="0" err="1">
                <a:latin typeface="Franklin Gothic Book"/>
              </a:rPr>
              <a:t>Assoumou</a:t>
            </a:r>
            <a:r>
              <a:rPr lang="fr-FR" sz="1100" dirty="0">
                <a:latin typeface="Franklin Gothic Book"/>
              </a:rPr>
              <a:t> L, </a:t>
            </a:r>
            <a:r>
              <a:rPr lang="fr-FR" sz="1100" dirty="0" err="1">
                <a:latin typeface="Franklin Gothic Book"/>
              </a:rPr>
              <a:t>Landman</a:t>
            </a:r>
            <a:r>
              <a:rPr lang="fr-FR" sz="1100" dirty="0">
                <a:latin typeface="Franklin Gothic Book"/>
              </a:rPr>
              <a:t> R et al. J </a:t>
            </a:r>
            <a:r>
              <a:rPr lang="fr-FR" sz="1100" dirty="0" err="1">
                <a:latin typeface="Franklin Gothic Book"/>
              </a:rPr>
              <a:t>Antimicrob</a:t>
            </a:r>
            <a:r>
              <a:rPr lang="fr-FR" sz="1100" dirty="0">
                <a:latin typeface="Franklin Gothic Book"/>
              </a:rPr>
              <a:t> </a:t>
            </a:r>
            <a:r>
              <a:rPr lang="fr-FR" sz="1100" dirty="0" err="1">
                <a:latin typeface="Franklin Gothic Book"/>
              </a:rPr>
              <a:t>Chemother</a:t>
            </a:r>
            <a:r>
              <a:rPr lang="fr-FR" sz="1100" dirty="0">
                <a:latin typeface="Franklin Gothic Book"/>
              </a:rPr>
              <a:t>. 2018</a:t>
            </a:r>
          </a:p>
          <a:p>
            <a:pPr marL="0" lvl="0" indent="0">
              <a:buNone/>
            </a:pPr>
            <a:endParaRPr lang="fr-FR" sz="1100" dirty="0">
              <a:latin typeface="Franklin Gothic Book"/>
            </a:endParaRPr>
          </a:p>
          <a:p>
            <a:pPr marL="0" lvl="0" indent="0">
              <a:buNone/>
            </a:pPr>
            <a:endParaRPr lang="fr-FR" sz="1100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4760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3675" y="133520"/>
            <a:ext cx="11905323" cy="955576"/>
          </a:xfrm>
          <a:noFill/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700" b="1" cap="all" dirty="0" err="1"/>
              <a:t>QUATUOR</a:t>
            </a:r>
            <a:r>
              <a:rPr lang="en-US" sz="2700" b="1" cap="all" dirty="0"/>
              <a:t> </a:t>
            </a:r>
            <a:r>
              <a:rPr lang="en-US" sz="2700" cap="all" dirty="0"/>
              <a:t>-</a:t>
            </a:r>
            <a:r>
              <a:rPr lang="en-US" sz="2700" b="1" cap="all" dirty="0"/>
              <a:t> </a:t>
            </a:r>
            <a:r>
              <a:rPr lang="en-US" sz="2700" b="1" dirty="0"/>
              <a:t>Study design</a:t>
            </a:r>
            <a:br>
              <a:rPr lang="en-US" sz="2700" b="1" dirty="0"/>
            </a:br>
            <a:r>
              <a:rPr lang="en-US" sz="2700" b="0" dirty="0"/>
              <a:t>randomized, multicenter, national, open-label, non-inferiority study in adults </a:t>
            </a:r>
            <a:br>
              <a:rPr lang="en-US" sz="2700" b="0" dirty="0"/>
            </a:br>
            <a:r>
              <a:rPr lang="en-US" sz="2700" b="0" dirty="0"/>
              <a:t>with HIV-1 virological suppression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5516" y="2104753"/>
            <a:ext cx="3019143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4138" indent="-84138"/>
            <a:r>
              <a:rPr lang="fr-FR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VL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&lt; 50 c/mL for  ≥12 months</a:t>
            </a:r>
          </a:p>
          <a:p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No genotype resistance</a:t>
            </a:r>
          </a:p>
          <a:p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CD4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&gt; 250 cells/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mm</a:t>
            </a:r>
            <a:r>
              <a:rPr lang="en-US" sz="1600" baseline="300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3</a:t>
            </a:r>
            <a:endParaRPr lang="en-US" sz="1600" baseline="30000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>
              <a:tabLst>
                <a:tab pos="84138" algn="l"/>
              </a:tabLst>
            </a:pP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PI-,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NNRTI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ou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- based regimen with a 2 </a:t>
            </a:r>
            <a:r>
              <a:rPr lang="en-US" sz="1600" dirty="0" err="1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NRTI</a:t>
            </a:r>
            <a:r>
              <a:rPr lang="en-US" sz="1600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backbone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12371" y="1550633"/>
            <a:ext cx="3863511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anklin Gothic Book"/>
              </a:rPr>
              <a:t>Controlled Phase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5692" y="1528446"/>
            <a:ext cx="3008967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Franklin Gothic Book"/>
              </a:rPr>
              <a:t>Screening Phase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859838" y="1551297"/>
            <a:ext cx="3556767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anklin Gothic Book"/>
              </a:rPr>
              <a:t>Long-term Follow-up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-2797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Zone de texte 3"/>
          <p:cNvSpPr txBox="1">
            <a:spLocks/>
          </p:cNvSpPr>
          <p:nvPr/>
        </p:nvSpPr>
        <p:spPr>
          <a:xfrm rot="16200000">
            <a:off x="2421671" y="2196626"/>
            <a:ext cx="2465221" cy="71924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effectLst/>
                <a:latin typeface="Franklin Gothic Book"/>
                <a:ea typeface="Times New Roman"/>
              </a:rPr>
              <a:t>Randomization 1 :1</a:t>
            </a:r>
            <a:endParaRPr lang="fr-FR" dirty="0">
              <a:effectLst/>
              <a:latin typeface="Franklin Gothic Book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effectLst/>
                <a:latin typeface="Franklin Gothic Book"/>
                <a:ea typeface="Times New Roman"/>
              </a:rPr>
              <a:t> </a:t>
            </a:r>
            <a:endParaRPr lang="fr-FR" dirty="0">
              <a:effectLst/>
              <a:latin typeface="Franklin Gothic Book"/>
              <a:ea typeface="Times New Roman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-5114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 de texte 9"/>
          <p:cNvSpPr txBox="1">
            <a:spLocks noChangeArrowheads="1"/>
          </p:cNvSpPr>
          <p:nvPr/>
        </p:nvSpPr>
        <p:spPr bwMode="auto">
          <a:xfrm>
            <a:off x="2624247" y="4141970"/>
            <a:ext cx="1450958" cy="57071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dirty="0">
                <a:effectLst/>
                <a:latin typeface="Franklin Gothic Book"/>
                <a:ea typeface="Times New Roman"/>
                <a:cs typeface="Arial" panose="020B0604020202020204" pitchFamily="34" charset="0"/>
              </a:rPr>
              <a:t>Stratified according to the third agent</a:t>
            </a:r>
            <a:endParaRPr lang="fr-FR" sz="1400" dirty="0">
              <a:effectLst/>
              <a:latin typeface="Franklin Gothic Book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3502658" y="3753565"/>
            <a:ext cx="0" cy="32634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368005" y="2284902"/>
            <a:ext cx="2400265" cy="307777"/>
          </a:xfrm>
          <a:prstGeom prst="rect">
            <a:avLst/>
          </a:prstGeom>
          <a:noFill/>
          <a:ln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4D/7    n= 324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78801" y="2315081"/>
            <a:ext cx="2050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4D/7 n= ?????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3927770" y="3983288"/>
            <a:ext cx="7488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7817888" y="3995704"/>
            <a:ext cx="0" cy="168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6505442" y="4148981"/>
            <a:ext cx="2624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Franklin Gothic Book"/>
              </a:rPr>
              <a:t>W48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Franklin Gothic Book"/>
              </a:rPr>
              <a:t>Primary endpoint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3855683" y="4115609"/>
            <a:ext cx="96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Franklin Gothic Book"/>
              </a:rPr>
              <a:t>W0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84731" y="4631665"/>
            <a:ext cx="10651835" cy="18004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Planned Sub-studies: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Treatment adherence: self-reported questionnaire and residual plasma concentrations (</a:t>
            </a:r>
            <a:r>
              <a:rPr lang="en-US" sz="16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TDF</a:t>
            </a: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 and third agent); n = 640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Hair, intracellular drugs concentrations (third agent); n = 120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Inflammation and immune activation parameters; n = 120 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Total HIV DNA , HIV viral load in semen; n = 120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QOL</a:t>
            </a:r>
            <a:r>
              <a:rPr lang="en-US" sz="1600" dirty="0">
                <a:latin typeface="Franklin Gothic Book" panose="020B0503020102020204" pitchFamily="34" charset="0"/>
                <a:cs typeface="Arial" panose="020B0604020202020204" pitchFamily="34" charset="0"/>
              </a:rPr>
              <a:t>, self-reported patients satisfaction; n = 640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r-FR" sz="15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1406948" y="3995704"/>
            <a:ext cx="0" cy="191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3938045" y="3995704"/>
            <a:ext cx="0" cy="182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0295176" y="4161436"/>
            <a:ext cx="222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Franklin Gothic Book"/>
              </a:rPr>
              <a:t>W96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Franklin Gothic Book"/>
              </a:rPr>
              <a:t>Final endpoint</a:t>
            </a:r>
          </a:p>
        </p:txBody>
      </p:sp>
      <p:sp>
        <p:nvSpPr>
          <p:cNvPr id="3" name="Pentagone 2"/>
          <p:cNvSpPr/>
          <p:nvPr/>
        </p:nvSpPr>
        <p:spPr>
          <a:xfrm>
            <a:off x="3930060" y="2225677"/>
            <a:ext cx="3836173" cy="64807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entagone 34"/>
          <p:cNvSpPr/>
          <p:nvPr/>
        </p:nvSpPr>
        <p:spPr>
          <a:xfrm>
            <a:off x="3927770" y="3050528"/>
            <a:ext cx="3836173" cy="64807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4174287" y="3074868"/>
            <a:ext cx="12200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Franklin Gothic Book"/>
                <a:cs typeface="Arial" panose="020B0604020202020204" pitchFamily="34" charset="0"/>
              </a:rPr>
              <a:t>7 D/ 7    </a:t>
            </a:r>
          </a:p>
          <a:p>
            <a:r>
              <a:rPr lang="fr-FR" sz="1600" b="1" dirty="0">
                <a:latin typeface="Franklin Gothic Book"/>
                <a:cs typeface="Arial" panose="020B0604020202020204" pitchFamily="34" charset="0"/>
              </a:rPr>
              <a:t> n = 320</a:t>
            </a:r>
          </a:p>
        </p:txBody>
      </p:sp>
      <p:sp>
        <p:nvSpPr>
          <p:cNvPr id="39" name="Pentagone 38"/>
          <p:cNvSpPr/>
          <p:nvPr/>
        </p:nvSpPr>
        <p:spPr>
          <a:xfrm>
            <a:off x="7859838" y="2251617"/>
            <a:ext cx="3598717" cy="1407229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/>
                </a:solidFill>
                <a:latin typeface="Franklin Gothic Book"/>
                <a:cs typeface="Arial" panose="020B0604020202020204" pitchFamily="34" charset="0"/>
              </a:rPr>
              <a:t>4 D/ 7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188895" y="2288974"/>
            <a:ext cx="15256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Franklin Gothic Book"/>
                <a:cs typeface="Arial" panose="020B0604020202020204" pitchFamily="34" charset="0"/>
              </a:rPr>
              <a:t>4 D/ 7 </a:t>
            </a:r>
          </a:p>
          <a:p>
            <a:r>
              <a:rPr lang="fr-FR" sz="1600" b="1" dirty="0">
                <a:latin typeface="Franklin Gothic Book"/>
                <a:cs typeface="Arial" panose="020B0604020202020204" pitchFamily="34" charset="0"/>
              </a:rPr>
              <a:t>n = 320</a:t>
            </a:r>
          </a:p>
        </p:txBody>
      </p:sp>
    </p:spTree>
    <p:extLst>
      <p:ext uri="{BB962C8B-B14F-4D97-AF65-F5344CB8AC3E}">
        <p14:creationId xmlns:p14="http://schemas.microsoft.com/office/powerpoint/2010/main" val="271573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3365" y="1087240"/>
            <a:ext cx="11425269" cy="91898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>
                <a:latin typeface="Franklin Gothic Book"/>
              </a:rPr>
              <a:t>OBJECTIVE: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 </a:t>
            </a:r>
            <a:r>
              <a:rPr lang="fr-FR" sz="2000" b="1" dirty="0">
                <a:solidFill>
                  <a:schemeClr val="tx1"/>
                </a:solidFill>
                <a:latin typeface="Franklin Gothic Book"/>
              </a:rPr>
              <a:t>to </a:t>
            </a:r>
            <a:r>
              <a:rPr lang="en-US" sz="2000" b="1" dirty="0">
                <a:latin typeface="Franklin Gothic Book"/>
              </a:rPr>
              <a:t>establish non-inferiority of antiviral activity of 4D/7 versus 7D/7</a:t>
            </a:r>
          </a:p>
          <a:p>
            <a:pPr marL="0" indent="0" algn="ctr">
              <a:buNone/>
            </a:pPr>
            <a:r>
              <a:rPr lang="en-US" sz="2000" b="1" dirty="0">
                <a:latin typeface="Franklin Gothic Book"/>
              </a:rPr>
              <a:t>5% non inferiority margin between groups</a:t>
            </a:r>
          </a:p>
          <a:p>
            <a:pPr marL="0" indent="0">
              <a:buNone/>
            </a:pPr>
            <a:endParaRPr lang="en-US" sz="2000" b="1" dirty="0">
              <a:latin typeface="Franklin Gothic Book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8972983" y="2217404"/>
            <a:ext cx="3017491" cy="3240360"/>
          </a:xfr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STATISTICAL ANALYSIS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Kaplan-Meier method for primary endpoint, adjusted for third agent class stratification (ITT, PP)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Sensitivity  analysis for primary endpoint (Snapshot) 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bg1"/>
                </a:solidFill>
              </a:rPr>
              <a:t>Sub-group analysis for virological failure according to third agent class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83365" y="2190628"/>
            <a:ext cx="8961335" cy="3221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</a:pPr>
            <a:r>
              <a:rPr lang="fr-FR" sz="1800" b="1" dirty="0">
                <a:latin typeface="Franklin Gothic Book"/>
                <a:cs typeface="Arial" panose="020B0604020202020204" pitchFamily="34" charset="0"/>
              </a:rPr>
              <a:t>PRIMARY ENDPOINT: </a:t>
            </a:r>
            <a:r>
              <a:rPr lang="en-US" sz="1800" dirty="0">
                <a:latin typeface="Franklin Gothic Book"/>
                <a:cs typeface="Arial" panose="020B0604020202020204" pitchFamily="34" charset="0"/>
              </a:rPr>
              <a:t> Proportion of patients with therapeutic success at W48 </a:t>
            </a:r>
            <a:br>
              <a:rPr lang="en-US" sz="1800" dirty="0">
                <a:latin typeface="Franklin Gothic Book"/>
                <a:cs typeface="Arial" panose="020B0604020202020204" pitchFamily="34" charset="0"/>
              </a:rPr>
            </a:br>
            <a:r>
              <a:rPr lang="en-US" sz="1800" dirty="0">
                <a:latin typeface="Franklin Gothic Book"/>
                <a:cs typeface="Arial" panose="020B0604020202020204" pitchFamily="34" charset="0"/>
              </a:rPr>
              <a:t>defined by : </a:t>
            </a:r>
            <a:endParaRPr lang="fr-FR" sz="1800" dirty="0">
              <a:latin typeface="Franklin Gothic Book"/>
              <a:cs typeface="Arial" panose="020B0604020202020204" pitchFamily="34" charset="0"/>
            </a:endParaRPr>
          </a:p>
          <a:p>
            <a:pPr marL="809625" indent="179388">
              <a:buClr>
                <a:srgbClr val="FF0000"/>
              </a:buClr>
              <a:buFontTx/>
              <a:buChar char="-"/>
            </a:pPr>
            <a:r>
              <a:rPr lang="en-US" sz="1800" dirty="0">
                <a:latin typeface="Franklin Gothic Book"/>
                <a:cs typeface="Arial" panose="020B0604020202020204" pitchFamily="34" charset="0"/>
              </a:rPr>
              <a:t>No virological failure (confirmed VL &gt;50 c/mL</a:t>
            </a:r>
            <a:r>
              <a:rPr lang="en-GB" sz="1800" dirty="0">
                <a:latin typeface="Franklin Gothic Book"/>
                <a:cs typeface="Arial" panose="020B0604020202020204" pitchFamily="34" charset="0"/>
              </a:rPr>
              <a:t>)</a:t>
            </a:r>
            <a:endParaRPr lang="en-US" sz="1800" dirty="0">
              <a:latin typeface="Franklin Gothic Book"/>
              <a:cs typeface="Arial" panose="020B0604020202020204" pitchFamily="34" charset="0"/>
            </a:endParaRPr>
          </a:p>
          <a:p>
            <a:pPr marL="809625" indent="179388">
              <a:buClr>
                <a:srgbClr val="FF0000"/>
              </a:buClr>
              <a:buFontTx/>
              <a:buChar char="-"/>
            </a:pPr>
            <a:r>
              <a:rPr lang="en-US" sz="1800" dirty="0">
                <a:latin typeface="Franklin Gothic Book"/>
                <a:cs typeface="Arial" panose="020B0604020202020204" pitchFamily="34" charset="0"/>
              </a:rPr>
              <a:t>No strategy interruption (except for pregnancy or switching molecules in the 	 same drug class)</a:t>
            </a:r>
          </a:p>
          <a:p>
            <a:pPr>
              <a:buFontTx/>
              <a:buChar char="-"/>
            </a:pPr>
            <a:endParaRPr lang="fr-FR" sz="1800" dirty="0">
              <a:latin typeface="Franklin Gothic Book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</a:pPr>
            <a:r>
              <a:rPr lang="fr-FR" sz="1800" b="1" dirty="0">
                <a:latin typeface="Franklin Gothic Book"/>
                <a:cs typeface="Arial" panose="020B0604020202020204" pitchFamily="34" charset="0"/>
              </a:rPr>
              <a:t>SELECTED SECONDARY ENDPOINTS:</a:t>
            </a:r>
            <a:endParaRPr lang="fr-FR" sz="1800" dirty="0">
              <a:latin typeface="Franklin Gothic Book"/>
              <a:cs typeface="Arial" panose="020B0604020202020204" pitchFamily="34" charset="0"/>
            </a:endParaRPr>
          </a:p>
          <a:p>
            <a:pPr marL="809625" indent="177800">
              <a:buClr>
                <a:srgbClr val="FF0000"/>
              </a:buClr>
              <a:buFontTx/>
              <a:buChar char="-"/>
            </a:pPr>
            <a:r>
              <a:rPr lang="en-US" sz="1800" dirty="0">
                <a:latin typeface="Franklin Gothic Book"/>
                <a:cs typeface="Arial" panose="020B0604020202020204" pitchFamily="34" charset="0"/>
              </a:rPr>
              <a:t>Virological failure (VF) at W48</a:t>
            </a:r>
          </a:p>
          <a:p>
            <a:pPr marL="809625" indent="177800">
              <a:buClr>
                <a:srgbClr val="FF0000"/>
              </a:buClr>
              <a:buFontTx/>
              <a:buChar char="-"/>
            </a:pPr>
            <a:r>
              <a:rPr lang="en-US" sz="1800" dirty="0">
                <a:latin typeface="Franklin Gothic Book"/>
                <a:cs typeface="Arial" panose="020B0604020202020204" pitchFamily="34" charset="0"/>
              </a:rPr>
              <a:t>Drug resistance and drug plasma concentration at time of VF </a:t>
            </a:r>
          </a:p>
          <a:p>
            <a:pPr marL="809625" indent="177800">
              <a:buClr>
                <a:srgbClr val="FF0000"/>
              </a:buClr>
              <a:buFontTx/>
              <a:buChar char="-"/>
            </a:pPr>
            <a:r>
              <a:rPr lang="en-US" sz="1800" dirty="0">
                <a:latin typeface="Franklin Gothic Book"/>
                <a:cs typeface="Arial" panose="020B0604020202020204" pitchFamily="34" charset="0"/>
              </a:rPr>
              <a:t>Safety and tolerability</a:t>
            </a:r>
            <a:endParaRPr lang="fr-FR" sz="1800" dirty="0"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40080" y="232272"/>
            <a:ext cx="10911840" cy="6675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O</a:t>
            </a:r>
            <a:r>
              <a:rPr lang="en-US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bjectives and endpoints</a:t>
            </a:r>
          </a:p>
        </p:txBody>
      </p:sp>
    </p:spTree>
    <p:extLst>
      <p:ext uri="{BB962C8B-B14F-4D97-AF65-F5344CB8AC3E}">
        <p14:creationId xmlns:p14="http://schemas.microsoft.com/office/powerpoint/2010/main" val="2359854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0480" y="0"/>
            <a:ext cx="10691040" cy="598818"/>
          </a:xfrm>
        </p:spPr>
        <p:txBody>
          <a:bodyPr>
            <a:normAutofit/>
          </a:bodyPr>
          <a:lstStyle/>
          <a:p>
            <a:r>
              <a:rPr lang="fr-FR" sz="3200" cap="all" dirty="0"/>
              <a:t>QUATUOR - </a:t>
            </a:r>
            <a:r>
              <a:rPr lang="fr-FR" sz="3200" dirty="0"/>
              <a:t>Flow chart</a:t>
            </a:r>
          </a:p>
        </p:txBody>
      </p:sp>
      <p:sp>
        <p:nvSpPr>
          <p:cNvPr id="6" name="Rectangle 5"/>
          <p:cNvSpPr/>
          <p:nvPr/>
        </p:nvSpPr>
        <p:spPr>
          <a:xfrm>
            <a:off x="6532444" y="698430"/>
            <a:ext cx="55409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Franklin Gothic Book"/>
                <a:ea typeface="Times New Roman" panose="02020603050405020304" pitchFamily="18" charset="0"/>
                <a:cs typeface="Arial" panose="020B0604020202020204" pitchFamily="34" charset="0"/>
              </a:rPr>
              <a:t>Participants were screened from September 2017 to January 2018</a:t>
            </a:r>
            <a:endParaRPr lang="en-US" sz="1400" dirty="0">
              <a:latin typeface="Franklin Gothic Book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92167" y="1149299"/>
            <a:ext cx="3916798" cy="95410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anklin Gothic Book"/>
              </a:rPr>
              <a:t>Non-included :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ranklin Gothic Book"/>
              </a:rPr>
              <a:t>No complete genotype or resistance (n=142)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ranklin Gothic Book"/>
              </a:rPr>
              <a:t>No virological criteria (n=16) 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Franklin Gothic Book"/>
              </a:rPr>
              <a:t>Others (n=45)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911B2E-53B4-4DAD-82F9-5A7C8FD8BF1B}"/>
              </a:ext>
            </a:extLst>
          </p:cNvPr>
          <p:cNvSpPr txBox="1"/>
          <p:nvPr/>
        </p:nvSpPr>
        <p:spPr>
          <a:xfrm>
            <a:off x="8052612" y="4015385"/>
            <a:ext cx="3756353" cy="20313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latin typeface="Franklin Gothic Book"/>
              </a:defRPr>
            </a:lvl1pPr>
          </a:lstStyle>
          <a:p>
            <a:r>
              <a:rPr lang="en-US" dirty="0"/>
              <a:t>ITT population: randomized patient selection, excluding those who never started study treatment strategy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PP population : </a:t>
            </a:r>
            <a:r>
              <a:rPr lang="en-US" dirty="0"/>
              <a:t>excluding discontinuation for other reasons and major deviation from protocol</a:t>
            </a:r>
            <a:endParaRPr lang="fr-FR" dirty="0"/>
          </a:p>
          <a:p>
            <a:endParaRPr lang="fr-FR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" y="832654"/>
            <a:ext cx="7601972" cy="49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721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6076493"/>
              </p:ext>
            </p:extLst>
          </p:nvPr>
        </p:nvGraphicFramePr>
        <p:xfrm>
          <a:off x="181516" y="634605"/>
          <a:ext cx="11797123" cy="52945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83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66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00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Characteristics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4 D/7    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n=318</a:t>
                      </a: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7 D/7</a:t>
                      </a:r>
                      <a:r>
                        <a:rPr lang="fr-FR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n=318</a:t>
                      </a: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fr-FR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n=636</a:t>
                      </a: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Age, year, median (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IQR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50 (41 – 55)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49 (41 – 56)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49 (41 – 55)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Male  sex,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270 (84.9)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269 (84.6)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539 (84.7)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2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Geographic  origin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of birth,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 (%)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	- Europe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244 (76.7)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254 (79.9)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498 (78.3)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	-</a:t>
                      </a:r>
                      <a:r>
                        <a:rPr lang="en-US" sz="14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Sub-Saharan Africa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47 (14.8)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51 (16.0)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98 (15.4)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	-</a:t>
                      </a:r>
                      <a:r>
                        <a:rPr lang="en-US" sz="14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Other</a:t>
                      </a:r>
                      <a:endParaRPr lang="en-US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27 (8.5)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13 (4.1)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40 (6.3)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MSM, n (%)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211 </a:t>
                      </a:r>
                      <a:r>
                        <a:rPr lang="fr-FR" sz="1400" u="none" strike="noStrike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(66,6</a:t>
                      </a:r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215 (67.6)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426 (67.1)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1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CD4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nadir (cells/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mm</a:t>
                      </a:r>
                      <a:r>
                        <a:rPr lang="en-US" sz="1400" b="1" u="none" strike="noStrike" baseline="30000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edian (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IQR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313 (203 – 422)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289 (189 – 401)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298 (195 – 412)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65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CD4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at screening (cells/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mm</a:t>
                      </a:r>
                      <a:r>
                        <a:rPr lang="en-US" sz="1400" b="1" u="none" strike="noStrike" baseline="30000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), median (</a:t>
                      </a:r>
                      <a:r>
                        <a:rPr lang="en-US" sz="1400" b="1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IQR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693 (532 – 898)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687 (534 – 861)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689 (533 – 884)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Duration on ARV, year, 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median (IQR)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6.5 (3.8 – 12.0)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7.4 (4.2 – 12.5)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6.9 (4.0 – 12</a:t>
                      </a:r>
                      <a:r>
                        <a:rPr lang="fr-FR" sz="14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0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Duration of  virological</a:t>
                      </a:r>
                      <a:r>
                        <a:rPr lang="en-US" sz="1400" b="1" u="none" strike="noStrike" baseline="0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suppression </a:t>
                      </a:r>
                      <a:r>
                        <a:rPr lang="en-US" sz="1400" b="1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(&lt;50 c/mL), year, median (IQR)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5.1 (3.0 – 8.6)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6.5 (3.5 – 10.3)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5.8 (3.3 – 9.6)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2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Baseline NRTI 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	- </a:t>
                      </a:r>
                      <a:r>
                        <a:rPr lang="en-US" sz="1400" u="none" strike="noStrike" noProof="0" dirty="0" err="1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TDF-TAF</a:t>
                      </a:r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/FTC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230 (72.3)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232 (73.0)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460 (72.6)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	- ABC/</a:t>
                      </a:r>
                      <a:r>
                        <a:rPr lang="en-US" sz="1400" u="none" strike="noStrike" noProof="0" dirty="0" err="1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3TC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88 (27.7)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86 (27.0)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174 (27.4)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210">
                <a:tc gridSpan="4"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Baseline third agent class ,</a:t>
                      </a:r>
                      <a:r>
                        <a:rPr lang="en-US" sz="1400" b="1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n (%) 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	- INI (DTG/EVG/RAL)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152 (47.8)  (73/65/14)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152 (47.8) (76/68/8)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304 (47.8)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	- NNRTI (RPV/EFV/ETR)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148 (46.5) (118/24/6)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148 (46.5) (110/32/6)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296 (46.5)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121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	-</a:t>
                      </a:r>
                      <a:r>
                        <a:rPr lang="en-US" sz="1400" u="none" strike="noStrike" baseline="0" noProof="0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 PI (DRV/ATV/LPV)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18 (5.7) (16/2/0)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18 (5.7) (12/4/2)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"/>
                          <a:cs typeface="Arial" panose="020B0604020202020204" pitchFamily="34" charset="0"/>
                        </a:rPr>
                        <a:t>36 (5.7)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"/>
                        <a:cs typeface="Arial" panose="020B0604020202020204" pitchFamily="34" charset="0"/>
                      </a:endParaRPr>
                    </a:p>
                  </a:txBody>
                  <a:tcPr marL="10688" marR="10688" marT="8016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824381" y="331313"/>
            <a:ext cx="10911840" cy="3337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</a:t>
            </a:r>
            <a:r>
              <a:rPr lang="en-US" sz="32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Baseline characteristics</a:t>
            </a:r>
          </a:p>
          <a:p>
            <a:pPr algn="ctr"/>
            <a:endParaRPr lang="fr-FR" sz="3200" cap="all" dirty="0">
              <a:solidFill>
                <a:srgbClr val="E8303B"/>
              </a:solidFill>
              <a:effectLst/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4039" y="993058"/>
            <a:ext cx="1032387" cy="2163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14038" y="1689741"/>
            <a:ext cx="1032387" cy="2163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14039" y="1213630"/>
            <a:ext cx="1032387" cy="2163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14037" y="2444764"/>
            <a:ext cx="1032387" cy="21631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176388" y="3135264"/>
            <a:ext cx="1337186" cy="216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176388" y="3483107"/>
            <a:ext cx="1337186" cy="2790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176388" y="3958158"/>
            <a:ext cx="1337186" cy="299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28786" y="5225779"/>
            <a:ext cx="1032390" cy="209427"/>
          </a:xfrm>
          <a:prstGeom prst="rect">
            <a:avLst/>
          </a:prstGeom>
          <a:noFill/>
          <a:ln w="28575">
            <a:solidFill>
              <a:srgbClr val="FBD9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328786" y="4560660"/>
            <a:ext cx="1032390" cy="209427"/>
          </a:xfrm>
          <a:prstGeom prst="rect">
            <a:avLst/>
          </a:prstGeom>
          <a:noFill/>
          <a:ln w="28575">
            <a:solidFill>
              <a:srgbClr val="FCD6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328786" y="5472744"/>
            <a:ext cx="1032390" cy="209427"/>
          </a:xfrm>
          <a:prstGeom prst="rect">
            <a:avLst/>
          </a:prstGeom>
          <a:noFill/>
          <a:ln w="28575">
            <a:solidFill>
              <a:srgbClr val="FCE0C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02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 noGrp="1"/>
          </p:cNvSpPr>
          <p:nvPr>
            <p:ph type="title"/>
          </p:nvPr>
        </p:nvSpPr>
        <p:spPr>
          <a:xfrm>
            <a:off x="421663" y="217489"/>
            <a:ext cx="11064273" cy="7731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defRPr/>
            </a:pPr>
            <a:r>
              <a:rPr lang="en-US" sz="32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32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Primary endpoint at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W48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 KM estimation (ITT)</a:t>
            </a:r>
          </a:p>
        </p:txBody>
      </p:sp>
      <p:sp>
        <p:nvSpPr>
          <p:cNvPr id="10" name="Espace réservé du contenu 4"/>
          <p:cNvSpPr>
            <a:spLocks noGrp="1"/>
          </p:cNvSpPr>
          <p:nvPr>
            <p:ph sz="half" idx="2"/>
          </p:nvPr>
        </p:nvSpPr>
        <p:spPr>
          <a:xfrm>
            <a:off x="-74612" y="5531376"/>
            <a:ext cx="7123112" cy="69797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Treatment differences adjusted by third agent stratification using </a:t>
            </a:r>
            <a:r>
              <a:rPr lang="en-US" sz="1200" dirty="0"/>
              <a:t>the Cochran-Mantel-</a:t>
            </a:r>
            <a:r>
              <a:rPr lang="en-US" sz="1200" dirty="0" err="1"/>
              <a:t>Haenszel</a:t>
            </a:r>
            <a:r>
              <a:rPr lang="en-US" sz="1200" dirty="0"/>
              <a:t> method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8114" y="790429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dirty="0">
                <a:ln w="1905"/>
                <a:solidFill>
                  <a:srgbClr val="4267B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ranklin Gothic Book"/>
                <a:ea typeface="+mn-ea"/>
                <a:cs typeface="+mn-cs"/>
              </a:rPr>
              <a:t>Therapeutic success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879535" y="3876357"/>
            <a:ext cx="2431354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dirty="0">
                <a:ln w="1905"/>
                <a:solidFill>
                  <a:srgbClr val="4267B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Virological failure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43393" y="5841046"/>
            <a:ext cx="3977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Difference (95% CI) of proportion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10040206" y="1162226"/>
            <a:ext cx="1880300" cy="634301"/>
          </a:xfrm>
          <a:prstGeom prst="rightArrow">
            <a:avLst/>
          </a:pr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lèche droite 14"/>
          <p:cNvSpPr/>
          <p:nvPr/>
        </p:nvSpPr>
        <p:spPr>
          <a:xfrm rot="10800000">
            <a:off x="7943392" y="1162227"/>
            <a:ext cx="2054537" cy="628746"/>
          </a:xfrm>
          <a:prstGeom prst="rightArrow">
            <a:avLst/>
          </a:prstGeom>
          <a:solidFill>
            <a:srgbClr val="CCC1DA"/>
          </a:solidFill>
          <a:ln>
            <a:solidFill>
              <a:srgbClr val="CC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240616" y="1279026"/>
            <a:ext cx="9046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 D / 7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8887050" y="1301713"/>
            <a:ext cx="135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 D / 7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19" y="2187015"/>
            <a:ext cx="5229906" cy="16687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093" y="4364830"/>
            <a:ext cx="5128180" cy="145840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0692936" y="3819942"/>
            <a:ext cx="156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FDA Non- inferiority margin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597419" y="1711945"/>
            <a:ext cx="1477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inferiority margin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" y="1162227"/>
            <a:ext cx="6466648" cy="428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5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6128274" y="1028944"/>
            <a:ext cx="5016648" cy="491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Franklin Gothic Book"/>
                <a:ea typeface="+mj-ea"/>
                <a:cs typeface="+mj-cs"/>
              </a:rPr>
              <a:t>Virological failures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66533" y="4622591"/>
            <a:ext cx="54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Difference (95% CI) of proportion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8776824" y="1508629"/>
            <a:ext cx="2441505" cy="712178"/>
          </a:xfrm>
          <a:prstGeom prst="rightArrow">
            <a:avLst/>
          </a:prstGeom>
          <a:solidFill>
            <a:srgbClr val="FAC090"/>
          </a:solidFill>
          <a:ln>
            <a:solidFill>
              <a:srgbClr val="FAC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lèche droite 16"/>
          <p:cNvSpPr/>
          <p:nvPr/>
        </p:nvSpPr>
        <p:spPr>
          <a:xfrm rot="10800000">
            <a:off x="6325293" y="1520052"/>
            <a:ext cx="2441505" cy="700755"/>
          </a:xfrm>
          <a:prstGeom prst="rightArrow">
            <a:avLst/>
          </a:prstGeom>
          <a:solidFill>
            <a:srgbClr val="CCC1DA"/>
          </a:solidFill>
          <a:ln>
            <a:solidFill>
              <a:srgbClr val="CCC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796875" y="2097156"/>
            <a:ext cx="154208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 D / 7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077737" y="1645906"/>
            <a:ext cx="158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7 D / 7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0" y="127266"/>
            <a:ext cx="12192000" cy="8994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>
              <a:spcBef>
                <a:spcPts val="0"/>
              </a:spcBef>
              <a:defRPr/>
            </a:pPr>
            <a:r>
              <a:rPr lang="en-US" sz="2800" cap="all" dirty="0" err="1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QUATUOR</a:t>
            </a:r>
            <a:r>
              <a:rPr lang="en-US" sz="2800" cap="all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itchFamily="34" charset="0"/>
              </a:rPr>
              <a:t>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Virological failure sub-group analysis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E8303B"/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according to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the 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agent class</a:t>
            </a:r>
            <a:endParaRPr lang="en-US" sz="2800" dirty="0">
              <a:solidFill>
                <a:srgbClr val="FF3B3B"/>
              </a:solidFill>
              <a:effectLst/>
              <a:latin typeface="Franklin Gothic Book" panose="020B050302010202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fr-FR" sz="2800" b="1" i="0" u="none" strike="noStrike" kern="1200" cap="none" spc="0" normalizeH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9931" y="5413997"/>
            <a:ext cx="1011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Other sub-group analyses: No statistical difference based on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CD4</a:t>
            </a:r>
            <a:r>
              <a:rPr lang="en-US" dirty="0">
                <a:solidFill>
                  <a:prstClr val="black"/>
                </a:solidFill>
                <a:latin typeface="Franklin Gothic Book"/>
                <a:cs typeface="Arial" panose="020B0604020202020204" pitchFamily="34" charset="0"/>
              </a:rPr>
              <a:t> nadir,  </a:t>
            </a:r>
          </a:p>
          <a:p>
            <a:pPr lvl="0"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  <a:cs typeface="Arial" panose="020B0604020202020204" pitchFamily="34" charset="0"/>
              </a:rPr>
              <a:t>d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uration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 of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VL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 &lt;50 c/mL, prior VF, or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CD4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/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CD8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cs typeface="Arial" panose="020B0604020202020204" pitchFamily="34" charset="0"/>
              </a:rPr>
              <a:t> ratio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7" y="2363204"/>
            <a:ext cx="5074123" cy="214669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00A74C5-DC4A-4E6B-89AE-7C89288C7598}"/>
              </a:ext>
            </a:extLst>
          </p:cNvPr>
          <p:cNvSpPr txBox="1"/>
          <p:nvPr/>
        </p:nvSpPr>
        <p:spPr>
          <a:xfrm>
            <a:off x="9157490" y="1648190"/>
            <a:ext cx="158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 D / 7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104224"/>
              </p:ext>
            </p:extLst>
          </p:nvPr>
        </p:nvGraphicFramePr>
        <p:xfrm>
          <a:off x="859375" y="1845961"/>
          <a:ext cx="5044965" cy="2249532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18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1854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7 </a:t>
                      </a:r>
                      <a:r>
                        <a:rPr lang="en-US" sz="18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D / 7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4</a:t>
                      </a:r>
                      <a:r>
                        <a:rPr lang="en-US" sz="180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ranklin Gothic Book" panose="020B0503020102020204" pitchFamily="34" charset="0"/>
                        </a:rPr>
                        <a:t> D / 7</a:t>
                      </a:r>
                      <a:endParaRPr lang="en-US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err="1">
                          <a:effectLst/>
                          <a:latin typeface="Franklin Gothic Book" panose="020B0503020102020204" pitchFamily="34" charset="0"/>
                        </a:rPr>
                        <a:t>INI</a:t>
                      </a:r>
                      <a:r>
                        <a:rPr lang="en-US" sz="1800" b="1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b="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n=304)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n=1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0.7 %)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n=3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2.0 %)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noProof="0" dirty="0" err="1">
                          <a:effectLst/>
                          <a:latin typeface="Franklin Gothic Book" panose="020B0503020102020204" pitchFamily="34" charset="0"/>
                        </a:rPr>
                        <a:t>NNRTI</a:t>
                      </a:r>
                      <a:r>
                        <a:rPr lang="en-US" sz="1800" b="1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b="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n=296)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n=3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2.1 %)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n=3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2.0 %)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01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</a:rPr>
                        <a:t>PI</a:t>
                      </a:r>
                      <a:r>
                        <a:rPr lang="en-US" sz="1800" b="1" i="0" u="none" strike="noStrike" baseline="0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b="0" i="0" u="none" strike="noStrike" baseline="0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</a:rPr>
                        <a:t>(</a:t>
                      </a:r>
                      <a:r>
                        <a:rPr lang="en-US" sz="18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Franklin Gothic Book" panose="020B0503020102020204" pitchFamily="34" charset="0"/>
                        </a:rPr>
                        <a:t>n=36)</a:t>
                      </a: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n=0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0.0 %)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n=0</a:t>
                      </a:r>
                      <a:r>
                        <a:rPr lang="en-US" sz="1800" u="none" strike="noStrike" baseline="0" noProof="0" dirty="0">
                          <a:effectLst/>
                          <a:latin typeface="Franklin Gothic Book" panose="020B0503020102020204" pitchFamily="34" charset="0"/>
                        </a:rPr>
                        <a:t> (</a:t>
                      </a:r>
                      <a:r>
                        <a:rPr lang="en-US" sz="1800" u="none" strike="noStrike" noProof="0" dirty="0">
                          <a:effectLst/>
                          <a:latin typeface="Franklin Gothic Book" panose="020B0503020102020204" pitchFamily="34" charset="0"/>
                        </a:rPr>
                        <a:t>0.0 %)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2700" marR="12700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96026" y="1912490"/>
            <a:ext cx="1060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fr-FR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rPr>
              <a:t> agent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452151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20044</TotalTime>
  <Words>2100</Words>
  <Application>Microsoft Office PowerPoint</Application>
  <PresentationFormat>Grand écran</PresentationFormat>
  <Paragraphs>411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Raleway</vt:lpstr>
      <vt:lpstr>AIDS 2016_Template</vt:lpstr>
      <vt:lpstr>Présentation PowerPoint</vt:lpstr>
      <vt:lpstr>ANRS 170 QUATUOR 4/7 days maintenance strategy  in antiretroviral treated adults with HIV-1 infection: an open randomized parallel non-inferiority phase III trial</vt:lpstr>
      <vt:lpstr>QUATUOR – Background </vt:lpstr>
      <vt:lpstr>QUATUOR - Study design randomized, multicenter, national, open-label, non-inferiority study in adults  with HIV-1 virological suppression</vt:lpstr>
      <vt:lpstr>Présentation PowerPoint</vt:lpstr>
      <vt:lpstr>QUATUOR - Flow chart</vt:lpstr>
      <vt:lpstr>Présentation PowerPoint</vt:lpstr>
      <vt:lpstr>QUATUOR - Primary endpoint at W48  KM estimation (ITT)</vt:lpstr>
      <vt:lpstr>Présentation PowerPoint</vt:lpstr>
      <vt:lpstr>Présentation PowerPoint</vt:lpstr>
      <vt:lpstr>QUATUOR - Confirmed virological failures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roland landman</cp:lastModifiedBy>
  <cp:revision>285</cp:revision>
  <cp:lastPrinted>2017-01-16T15:31:13Z</cp:lastPrinted>
  <dcterms:created xsi:type="dcterms:W3CDTF">2017-01-13T09:09:35Z</dcterms:created>
  <dcterms:modified xsi:type="dcterms:W3CDTF">2019-07-23T01:36:59Z</dcterms:modified>
</cp:coreProperties>
</file>